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9" r:id="rId4"/>
    <p:sldId id="293" r:id="rId5"/>
    <p:sldId id="294" r:id="rId6"/>
    <p:sldId id="295" r:id="rId7"/>
    <p:sldId id="296" r:id="rId8"/>
    <p:sldId id="301" r:id="rId9"/>
    <p:sldId id="297" r:id="rId10"/>
    <p:sldId id="298" r:id="rId11"/>
    <p:sldId id="281" r:id="rId12"/>
    <p:sldId id="282" r:id="rId13"/>
    <p:sldId id="283" r:id="rId14"/>
    <p:sldId id="284" r:id="rId15"/>
    <p:sldId id="302" r:id="rId16"/>
    <p:sldId id="285" r:id="rId17"/>
    <p:sldId id="286" r:id="rId18"/>
    <p:sldId id="287" r:id="rId19"/>
    <p:sldId id="288" r:id="rId20"/>
    <p:sldId id="289" r:id="rId21"/>
    <p:sldId id="290" r:id="rId22"/>
    <p:sldId id="291" r:id="rId23"/>
    <p:sldId id="292" r:id="rId24"/>
    <p:sldId id="258" r:id="rId25"/>
    <p:sldId id="279" r:id="rId26"/>
    <p:sldId id="260" r:id="rId27"/>
    <p:sldId id="259" r:id="rId28"/>
    <p:sldId id="261" r:id="rId29"/>
    <p:sldId id="262" r:id="rId30"/>
    <p:sldId id="264" r:id="rId31"/>
    <p:sldId id="265" r:id="rId32"/>
    <p:sldId id="263" r:id="rId33"/>
    <p:sldId id="266" r:id="rId34"/>
    <p:sldId id="267" r:id="rId35"/>
    <p:sldId id="268" r:id="rId36"/>
    <p:sldId id="269" r:id="rId37"/>
    <p:sldId id="270" r:id="rId38"/>
    <p:sldId id="277" r:id="rId39"/>
    <p:sldId id="272" r:id="rId40"/>
    <p:sldId id="271" r:id="rId41"/>
    <p:sldId id="278" r:id="rId42"/>
    <p:sldId id="273" r:id="rId43"/>
    <p:sldId id="274" r:id="rId44"/>
    <p:sldId id="275" r:id="rId45"/>
    <p:sldId id="276" r:id="rId46"/>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E9ACC-6577-F7AB-FF9C-F12FB4A42E67}" v="395" dt="2021-06-06T18:47:43.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26156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3486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9286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73000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4055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0704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77735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2091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4791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88995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1/31/2022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39828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1/31/2022</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30342790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7.xml"/><Relationship Id="rId1" Type="http://schemas.openxmlformats.org/officeDocument/2006/relationships/video" Target="https://www.youtube.com/embed/I95svyKVJi8?feature=oembed"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www.hackingwithswift.com" TargetMode="External"/><Relationship Id="rId2" Type="http://schemas.openxmlformats.org/officeDocument/2006/relationships/hyperlink" Target="https://developer.apple.com/documentation/" TargetMode="External"/><Relationship Id="rId1" Type="http://schemas.openxmlformats.org/officeDocument/2006/relationships/slideLayout" Target="../slideLayouts/slideLayout2.xml"/><Relationship Id="rId5" Type="http://schemas.openxmlformats.org/officeDocument/2006/relationships/hyperlink" Target="https://www.euautomation.com/pl/automated/magazine/article/krotka-historia-sztucznej-inteligencji" TargetMode="External"/><Relationship Id="rId4" Type="http://schemas.openxmlformats.org/officeDocument/2006/relationships/hyperlink" Target="https://www.wikipedia.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BA810-DCD5-427C-AA04-E154EBD098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
          <a:stretch/>
        </p:blipFill>
        <p:spPr>
          <a:xfrm>
            <a:off x="-688" y="-4"/>
            <a:ext cx="12192687" cy="6858000"/>
          </a:xfrm>
          <a:prstGeom prst="rect">
            <a:avLst/>
          </a:prstGeom>
        </p:spPr>
      </p:pic>
      <p:sp>
        <p:nvSpPr>
          <p:cNvPr id="9" name="Freeform: Shape 8">
            <a:extLst>
              <a:ext uri="{FF2B5EF4-FFF2-40B4-BE49-F238E27FC236}">
                <a16:creationId xmlns:a16="http://schemas.microsoft.com/office/drawing/2014/main" id="{EB95B01E-5851-431E-863B-0FAC65669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2563"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5F17E415-B31D-479C-85EC-3974EB6DED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2462563" y="127992"/>
            <a:ext cx="7266875" cy="6854400"/>
            <a:chOff x="4925125" y="3600"/>
            <a:chExt cx="7266875" cy="6854400"/>
          </a:xfrm>
        </p:grpSpPr>
        <p:sp>
          <p:nvSpPr>
            <p:cNvPr id="12" name="Oval 11">
              <a:extLst>
                <a:ext uri="{FF2B5EF4-FFF2-40B4-BE49-F238E27FC236}">
                  <a16:creationId xmlns:a16="http://schemas.microsoft.com/office/drawing/2014/main" id="{10DD1D5F-3B52-4010-9875-7B2C81481D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9A5E776-A0B7-4721-A7C0-6297BF15A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27A0E1-E162-49A8-AD35-2102FE5DA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ytuł 1"/>
          <p:cNvSpPr>
            <a:spLocks noGrp="1"/>
          </p:cNvSpPr>
          <p:nvPr>
            <p:ph type="ctrTitle"/>
          </p:nvPr>
        </p:nvSpPr>
        <p:spPr>
          <a:xfrm>
            <a:off x="3359150" y="545125"/>
            <a:ext cx="5473700" cy="3352967"/>
          </a:xfrm>
        </p:spPr>
        <p:txBody>
          <a:bodyPr>
            <a:normAutofit/>
          </a:bodyPr>
          <a:lstStyle/>
          <a:p>
            <a:pPr algn="ctr"/>
            <a:r>
              <a:rPr lang="pl-PL" sz="6000">
                <a:solidFill>
                  <a:srgbClr val="FFFFFF"/>
                </a:solidFill>
                <a:cs typeface="Calibri Light"/>
              </a:rPr>
              <a:t>Sztuczna inteligencja</a:t>
            </a:r>
            <a:endParaRPr lang="pl-PL" sz="6000">
              <a:solidFill>
                <a:srgbClr val="FFFFFF"/>
              </a:solidFill>
            </a:endParaRPr>
          </a:p>
        </p:txBody>
      </p:sp>
      <p:sp>
        <p:nvSpPr>
          <p:cNvPr id="3" name="Podtytuł 2"/>
          <p:cNvSpPr>
            <a:spLocks noGrp="1"/>
          </p:cNvSpPr>
          <p:nvPr>
            <p:ph type="subTitle" idx="1"/>
          </p:nvPr>
        </p:nvSpPr>
        <p:spPr>
          <a:xfrm>
            <a:off x="4314031" y="4054274"/>
            <a:ext cx="3563938" cy="1282901"/>
          </a:xfrm>
        </p:spPr>
        <p:txBody>
          <a:bodyPr vert="horz" lIns="91440" tIns="45720" rIns="91440" bIns="45720" rtlCol="0" anchor="t">
            <a:normAutofit/>
          </a:bodyPr>
          <a:lstStyle/>
          <a:p>
            <a:pPr algn="ctr"/>
            <a:r>
              <a:rPr lang="pl-PL">
                <a:solidFill>
                  <a:srgbClr val="FFFFFF"/>
                </a:solidFill>
                <a:cs typeface="Calibri"/>
              </a:rPr>
              <a:t>Miłosz Gibała, Jerzy Legień, Jakub Florek</a:t>
            </a:r>
          </a:p>
          <a:p>
            <a:pPr algn="ctr"/>
            <a:r>
              <a:rPr lang="pl-PL">
                <a:solidFill>
                  <a:srgbClr val="FFFFFF"/>
                </a:solidFill>
                <a:cs typeface="Calibri"/>
              </a:rPr>
              <a:t>Kl. 2A</a:t>
            </a:r>
          </a:p>
        </p:txBody>
      </p:sp>
    </p:spTree>
    <p:extLst>
      <p:ext uri="{BB962C8B-B14F-4D97-AF65-F5344CB8AC3E}">
        <p14:creationId xmlns:p14="http://schemas.microsoft.com/office/powerpoint/2010/main" val="65031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BDC143-3A53-4C4B-A535-F7C502DFDBDF}"/>
              </a:ext>
            </a:extLst>
          </p:cNvPr>
          <p:cNvSpPr>
            <a:spLocks noGrp="1"/>
          </p:cNvSpPr>
          <p:nvPr>
            <p:ph type="title"/>
          </p:nvPr>
        </p:nvSpPr>
        <p:spPr/>
        <p:txBody>
          <a:bodyPr/>
          <a:lstStyle/>
          <a:p>
            <a:r>
              <a:rPr lang="pl-PL">
                <a:latin typeface="Arial"/>
                <a:cs typeface="Arial"/>
              </a:rPr>
              <a:t>Ważne osiągnięcia</a:t>
            </a:r>
          </a:p>
        </p:txBody>
      </p:sp>
      <p:sp>
        <p:nvSpPr>
          <p:cNvPr id="3" name="Symbol zastępczy zawartości 2">
            <a:extLst>
              <a:ext uri="{FF2B5EF4-FFF2-40B4-BE49-F238E27FC236}">
                <a16:creationId xmlns:a16="http://schemas.microsoft.com/office/drawing/2014/main" id="{7D4CB0EA-ABFE-43F4-A824-6DF32A679FFE}"/>
              </a:ext>
            </a:extLst>
          </p:cNvPr>
          <p:cNvSpPr>
            <a:spLocks noGrp="1"/>
          </p:cNvSpPr>
          <p:nvPr>
            <p:ph idx="1"/>
          </p:nvPr>
        </p:nvSpPr>
        <p:spPr>
          <a:xfrm>
            <a:off x="540000" y="2528887"/>
            <a:ext cx="11612233" cy="4086495"/>
          </a:xfrm>
        </p:spPr>
        <p:txBody>
          <a:bodyPr vert="horz" lIns="91440" tIns="45720" rIns="91440" bIns="45720" rtlCol="0" anchor="t">
            <a:normAutofit/>
          </a:bodyPr>
          <a:lstStyle/>
          <a:p>
            <a:pPr marL="269875" indent="-269875"/>
            <a:r>
              <a:rPr lang="pl-PL">
                <a:ea typeface="+mn-lt"/>
                <a:cs typeface="+mn-lt"/>
              </a:rPr>
              <a:t>W 1997  roku nastąpił przełom, maszyna wygrała mecz szachowy z arcymistrzem Garrim Kasparowem w szachy. Wygrana, ta zapoczątkowała lawinowy rozwój  Sztucznej Inteligencji.</a:t>
            </a:r>
          </a:p>
          <a:p>
            <a:pPr marL="269875" indent="-269875"/>
            <a:r>
              <a:rPr lang="pl-PL">
                <a:ea typeface="+mn-lt"/>
                <a:cs typeface="+mn-lt"/>
              </a:rPr>
              <a:t>W 2005 roku pierwszy samochód autonomiczny przejechał 212 kilometrów przez pustynne tereny bez pomocy użytkownika zewnętrznego.</a:t>
            </a:r>
          </a:p>
          <a:p>
            <a:pPr marL="269875" indent="-269875"/>
            <a:r>
              <a:rPr lang="pl-PL">
                <a:ea typeface="+mn-lt"/>
                <a:cs typeface="+mn-lt"/>
              </a:rPr>
              <a:t>W 2011 Watson – System komputerowy firmy IBM bierze udział w teleturnieju Jeopardy!. Odpowiada na pytania wykorzystując NLP (Natural Language Processing). Pokonuje dotychczasowych mistrzów gry z dużym zapasem</a:t>
            </a:r>
          </a:p>
          <a:p>
            <a:pPr marL="269875" indent="-269875"/>
            <a:r>
              <a:rPr lang="pl-PL">
                <a:ea typeface="+mn-lt"/>
                <a:cs typeface="+mn-lt"/>
              </a:rPr>
              <a:t>W 2016 r.  program AlphaGo firmy DeepMind pokonał 18-krotnego mistrza świata Lee Sedola  w grę Go.</a:t>
            </a:r>
            <a:endParaRPr lang="pl-PL" dirty="0"/>
          </a:p>
        </p:txBody>
      </p:sp>
    </p:spTree>
    <p:extLst>
      <p:ext uri="{BB962C8B-B14F-4D97-AF65-F5344CB8AC3E}">
        <p14:creationId xmlns:p14="http://schemas.microsoft.com/office/powerpoint/2010/main" val="121533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ytuł 1">
            <a:extLst>
              <a:ext uri="{FF2B5EF4-FFF2-40B4-BE49-F238E27FC236}">
                <a16:creationId xmlns:a16="http://schemas.microsoft.com/office/drawing/2014/main" id="{59F7723A-91B5-41CD-BE21-BCB7FE92CFB4}"/>
              </a:ext>
            </a:extLst>
          </p:cNvPr>
          <p:cNvSpPr>
            <a:spLocks noGrp="1"/>
          </p:cNvSpPr>
          <p:nvPr>
            <p:ph type="title"/>
          </p:nvPr>
        </p:nvSpPr>
        <p:spPr>
          <a:xfrm>
            <a:off x="7086315" y="540000"/>
            <a:ext cx="4554821" cy="2186096"/>
          </a:xfrm>
        </p:spPr>
        <p:txBody>
          <a:bodyPr anchor="b">
            <a:normAutofit/>
          </a:bodyPr>
          <a:lstStyle/>
          <a:p>
            <a:r>
              <a:rPr lang="pl-PL" sz="4700"/>
              <a:t>Sztuczna inteligencja dzisiaj</a:t>
            </a:r>
          </a:p>
        </p:txBody>
      </p:sp>
      <p:pic>
        <p:nvPicPr>
          <p:cNvPr id="4" name="Obraz 4" descr="Obraz zawierający tekst, osoba, jasne&#10;&#10;Opis wygenerowany automatycznie">
            <a:extLst>
              <a:ext uri="{FF2B5EF4-FFF2-40B4-BE49-F238E27FC236}">
                <a16:creationId xmlns:a16="http://schemas.microsoft.com/office/drawing/2014/main" id="{F6162906-4B51-4532-9254-04A1C1FCC46A}"/>
              </a:ext>
            </a:extLst>
          </p:cNvPr>
          <p:cNvPicPr>
            <a:picLocks noChangeAspect="1"/>
          </p:cNvPicPr>
          <p:nvPr/>
        </p:nvPicPr>
        <p:blipFill rotWithShape="1">
          <a:blip r:embed="rId2"/>
          <a:srcRect l="22711" r="24430"/>
          <a:stretch/>
        </p:blipFill>
        <p:spPr>
          <a:xfrm>
            <a:off x="20" y="10"/>
            <a:ext cx="6444556" cy="6857990"/>
          </a:xfrm>
          <a:prstGeom prst="rect">
            <a:avLst/>
          </a:prstGeom>
        </p:spPr>
      </p:pic>
      <p:sp>
        <p:nvSpPr>
          <p:cNvPr id="3" name="Symbol zastępczy zawartości 2">
            <a:extLst>
              <a:ext uri="{FF2B5EF4-FFF2-40B4-BE49-F238E27FC236}">
                <a16:creationId xmlns:a16="http://schemas.microsoft.com/office/drawing/2014/main" id="{D2B21CCC-83EE-4616-AEB7-037FD56347E9}"/>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0" indent="0" algn="just">
              <a:buNone/>
            </a:pPr>
            <a:r>
              <a:rPr lang="pl-PL" b="1">
                <a:ea typeface="+mn-lt"/>
                <a:cs typeface="+mn-lt"/>
              </a:rPr>
              <a:t>Sztuczna inteligencja</a:t>
            </a:r>
            <a:r>
              <a:rPr lang="pl-PL">
                <a:ea typeface="+mn-lt"/>
                <a:cs typeface="+mn-lt"/>
              </a:rPr>
              <a:t> to (SI) zdolność maszyn do wykazywania ludzkich umiejętności, takich jak rozumowanie, uczenie się, planowanie i kreatywność.</a:t>
            </a:r>
            <a:endParaRPr lang="pl-PL"/>
          </a:p>
        </p:txBody>
      </p:sp>
    </p:spTree>
    <p:extLst>
      <p:ext uri="{BB962C8B-B14F-4D97-AF65-F5344CB8AC3E}">
        <p14:creationId xmlns:p14="http://schemas.microsoft.com/office/powerpoint/2010/main" val="365629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9C8555-15AC-42A5-BA78-FC2C056CE518}"/>
              </a:ext>
            </a:extLst>
          </p:cNvPr>
          <p:cNvSpPr>
            <a:spLocks noGrp="1"/>
          </p:cNvSpPr>
          <p:nvPr>
            <p:ph type="title"/>
          </p:nvPr>
        </p:nvSpPr>
        <p:spPr/>
        <p:txBody>
          <a:bodyPr/>
          <a:lstStyle/>
          <a:p>
            <a:r>
              <a:rPr lang="pl-PL"/>
              <a:t>Jak działa sztuczna inteligencja</a:t>
            </a:r>
          </a:p>
        </p:txBody>
      </p:sp>
      <p:sp>
        <p:nvSpPr>
          <p:cNvPr id="3" name="Symbol zastępczy zawartości 2">
            <a:extLst>
              <a:ext uri="{FF2B5EF4-FFF2-40B4-BE49-F238E27FC236}">
                <a16:creationId xmlns:a16="http://schemas.microsoft.com/office/drawing/2014/main" id="{9AF44E1A-B786-42D4-B786-0F817560006C}"/>
              </a:ext>
            </a:extLst>
          </p:cNvPr>
          <p:cNvSpPr>
            <a:spLocks noGrp="1"/>
          </p:cNvSpPr>
          <p:nvPr>
            <p:ph idx="1"/>
          </p:nvPr>
        </p:nvSpPr>
        <p:spPr/>
        <p:txBody>
          <a:bodyPr vert="horz" lIns="91440" tIns="45720" rIns="91440" bIns="45720" rtlCol="0" anchor="t">
            <a:normAutofit/>
          </a:bodyPr>
          <a:lstStyle/>
          <a:p>
            <a:pPr marL="269875" indent="-269875" algn="just">
              <a:buNone/>
            </a:pPr>
            <a:r>
              <a:rPr lang="pl-PL">
                <a:ea typeface="+mn-lt"/>
                <a:cs typeface="+mn-lt"/>
              </a:rPr>
              <a:t>   Korzystając z matematyki i logiki, system komputerowy symuluje rozumowanie, którego ludzie używają do uczenia się na podstawie nowych informacji i podejmowania decyzji. Sztucznie inteligentny system komputerowy prognozuje lub podejmuje działania w oparciu o wzorce w istniejących danych, a następnie może uczyć się na błędach, aby zwiększyć swoją dokładność. Dojrzała sztuczna inteligencja przetwarza nowe informacje niezwykle szybko i dokładnie, dzięki czemu jest przydatna w złożonych scenariuszach, takich jak samochody autonomiczne, programy do rozpoznawania obrazów i wirtualni asystenci.</a:t>
            </a:r>
            <a:endParaRPr lang="pl-PL"/>
          </a:p>
          <a:p>
            <a:pPr marL="0" indent="0" algn="just">
              <a:buNone/>
            </a:pPr>
            <a:endParaRPr lang="pl-PL"/>
          </a:p>
        </p:txBody>
      </p:sp>
    </p:spTree>
    <p:extLst>
      <p:ext uri="{BB962C8B-B14F-4D97-AF65-F5344CB8AC3E}">
        <p14:creationId xmlns:p14="http://schemas.microsoft.com/office/powerpoint/2010/main" val="188799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9" name="Rectangle 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2" name="Group 1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7" name="Rectangle 1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3" name="Group 1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5" name="Rectangle 1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2" name="Rectangle 21">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046D8F9-B18B-42F5-B320-22E156F4C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3980DF08-8878-4A99-871A-573EBF4F3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E0FF3E7-007F-48E0-8352-89CE4375BB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603875" y="0"/>
              <a:ext cx="6521820" cy="3260910"/>
              <a:chOff x="0" y="0"/>
              <a:chExt cx="2880000" cy="1440000"/>
            </a:xfrm>
          </p:grpSpPr>
          <p:sp>
            <p:nvSpPr>
              <p:cNvPr id="29" name="Rectangle 28">
                <a:extLst>
                  <a:ext uri="{FF2B5EF4-FFF2-40B4-BE49-F238E27FC236}">
                    <a16:creationId xmlns:a16="http://schemas.microsoft.com/office/drawing/2014/main" id="{F02DE4FC-8B38-40C7-A2F5-CBD4C6592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97C509-DDA4-4291-88B3-8E2B1460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96345897-50D9-424E-A94E-18A63AEE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66E6E08-BABA-49E9-884E-4805849158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ytuł 1">
            <a:extLst>
              <a:ext uri="{FF2B5EF4-FFF2-40B4-BE49-F238E27FC236}">
                <a16:creationId xmlns:a16="http://schemas.microsoft.com/office/drawing/2014/main" id="{1AB8B644-207A-41D6-8B1B-7B61533E85C8}"/>
              </a:ext>
            </a:extLst>
          </p:cNvPr>
          <p:cNvSpPr>
            <a:spLocks noGrp="1"/>
          </p:cNvSpPr>
          <p:nvPr>
            <p:ph type="title"/>
          </p:nvPr>
        </p:nvSpPr>
        <p:spPr>
          <a:xfrm>
            <a:off x="1487487" y="545126"/>
            <a:ext cx="9217026" cy="3783988"/>
          </a:xfrm>
        </p:spPr>
        <p:txBody>
          <a:bodyPr vert="horz" lIns="91440" tIns="45720" rIns="91440" bIns="45720" rtlCol="0" anchor="b">
            <a:normAutofit/>
          </a:bodyPr>
          <a:lstStyle/>
          <a:p>
            <a:pPr algn="ctr"/>
            <a:r>
              <a:rPr lang="en-US" sz="8800"/>
              <a:t>Interpretacje sztucznej inteligencji</a:t>
            </a:r>
          </a:p>
        </p:txBody>
      </p:sp>
    </p:spTree>
    <p:extLst>
      <p:ext uri="{BB962C8B-B14F-4D97-AF65-F5344CB8AC3E}">
        <p14:creationId xmlns:p14="http://schemas.microsoft.com/office/powerpoint/2010/main" val="2044523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772F5D3-34BB-4912-9D0A-5315342CD925}"/>
              </a:ext>
            </a:extLst>
          </p:cNvPr>
          <p:cNvSpPr>
            <a:spLocks noGrp="1"/>
          </p:cNvSpPr>
          <p:nvPr>
            <p:ph type="title"/>
          </p:nvPr>
        </p:nvSpPr>
        <p:spPr>
          <a:xfrm>
            <a:off x="540000" y="540000"/>
            <a:ext cx="4500561" cy="2181946"/>
          </a:xfrm>
        </p:spPr>
        <p:txBody>
          <a:bodyPr anchor="t">
            <a:normAutofit/>
          </a:bodyPr>
          <a:lstStyle/>
          <a:p>
            <a:r>
              <a:rPr lang="pl-PL" sz="3800" b="1"/>
              <a:t>Sztuczna  inteligencja a uczenie maszynowe</a:t>
            </a:r>
            <a:endParaRPr lang="pl-PL" sz="3800"/>
          </a:p>
          <a:p>
            <a:endParaRPr lang="pl-PL" sz="3800"/>
          </a:p>
        </p:txBody>
      </p:sp>
      <p:sp>
        <p:nvSpPr>
          <p:cNvPr id="3" name="Symbol zastępczy zawartości 2">
            <a:extLst>
              <a:ext uri="{FF2B5EF4-FFF2-40B4-BE49-F238E27FC236}">
                <a16:creationId xmlns:a16="http://schemas.microsoft.com/office/drawing/2014/main" id="{E4340DFB-02FC-41C2-B808-500402C1E3B2}"/>
              </a:ext>
            </a:extLst>
          </p:cNvPr>
          <p:cNvSpPr>
            <a:spLocks noGrp="1"/>
          </p:cNvSpPr>
          <p:nvPr>
            <p:ph idx="1"/>
          </p:nvPr>
        </p:nvSpPr>
        <p:spPr>
          <a:xfrm>
            <a:off x="550863" y="2947121"/>
            <a:ext cx="4500562" cy="3361604"/>
          </a:xfrm>
        </p:spPr>
        <p:txBody>
          <a:bodyPr vert="horz" lIns="91440" tIns="45720" rIns="91440" bIns="45720" rtlCol="0" anchor="t">
            <a:normAutofit/>
          </a:bodyPr>
          <a:lstStyle/>
          <a:p>
            <a:pPr marL="0" indent="0" algn="just">
              <a:lnSpc>
                <a:spcPct val="115000"/>
              </a:lnSpc>
              <a:buNone/>
            </a:pPr>
            <a:r>
              <a:rPr lang="pl-PL">
                <a:ea typeface="+mn-lt"/>
                <a:cs typeface="+mn-lt"/>
              </a:rPr>
              <a:t>Uczenie maszynowe jest traktowane jako podzbiór sztucznej inteligencji. Uczenie maszynowe koncentruje się na trenowaniu maszyn pod kątem analizowania danych i uczenia się na nich w sposób charakterystyczny dla ludzi. W związku z tym uczenie maszynowe jest techniką, która pomaga rozwijać systemy sztucznej inteligencji.</a:t>
            </a:r>
            <a:endParaRPr lang="pl-PL"/>
          </a:p>
        </p:txBody>
      </p:sp>
      <p:grpSp>
        <p:nvGrpSpPr>
          <p:cNvPr id="11" name="Group 10">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braz 4" descr="Obraz zawierający tekst, tablica, automat&#10;&#10;Opis wygenerowany automatycznie">
            <a:extLst>
              <a:ext uri="{FF2B5EF4-FFF2-40B4-BE49-F238E27FC236}">
                <a16:creationId xmlns:a16="http://schemas.microsoft.com/office/drawing/2014/main" id="{66CD2D82-A748-4AB9-B336-AE940FE6C1BD}"/>
              </a:ext>
            </a:extLst>
          </p:cNvPr>
          <p:cNvPicPr>
            <a:picLocks noChangeAspect="1"/>
          </p:cNvPicPr>
          <p:nvPr/>
        </p:nvPicPr>
        <p:blipFill rotWithShape="1">
          <a:blip r:embed="rId2"/>
          <a:srcRect l="18125" r="15624" b="-1"/>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1120705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ytuł 22">
            <a:extLst>
              <a:ext uri="{FF2B5EF4-FFF2-40B4-BE49-F238E27FC236}">
                <a16:creationId xmlns:a16="http://schemas.microsoft.com/office/drawing/2014/main" id="{C19D275D-604C-4F5E-AD0B-2433D01F37EB}"/>
              </a:ext>
            </a:extLst>
          </p:cNvPr>
          <p:cNvSpPr>
            <a:spLocks noGrp="1"/>
          </p:cNvSpPr>
          <p:nvPr>
            <p:ph type="title"/>
          </p:nvPr>
        </p:nvSpPr>
        <p:spPr/>
        <p:txBody>
          <a:bodyPr/>
          <a:lstStyle/>
          <a:p>
            <a:r>
              <a:rPr lang="pl-PL">
                <a:latin typeface="Arial"/>
                <a:cs typeface="Arial"/>
              </a:rPr>
              <a:t>Tworzenie modelu</a:t>
            </a:r>
          </a:p>
        </p:txBody>
      </p:sp>
      <p:sp>
        <p:nvSpPr>
          <p:cNvPr id="6" name="Symbol zastępczy zawartości 5">
            <a:extLst>
              <a:ext uri="{FF2B5EF4-FFF2-40B4-BE49-F238E27FC236}">
                <a16:creationId xmlns:a16="http://schemas.microsoft.com/office/drawing/2014/main" id="{11E612B0-7A85-438B-A209-856BD77828DC}"/>
              </a:ext>
            </a:extLst>
          </p:cNvPr>
          <p:cNvSpPr>
            <a:spLocks noGrp="1"/>
          </p:cNvSpPr>
          <p:nvPr>
            <p:ph idx="1"/>
          </p:nvPr>
        </p:nvSpPr>
        <p:spPr/>
        <p:txBody>
          <a:bodyPr vert="horz" lIns="91440" tIns="45720" rIns="91440" bIns="45720" rtlCol="0" anchor="t">
            <a:normAutofit lnSpcReduction="10000"/>
          </a:bodyPr>
          <a:lstStyle/>
          <a:p>
            <a:pPr marL="269875" indent="-269875"/>
            <a:r>
              <a:rPr lang="pl-PL">
                <a:ea typeface="+mn-lt"/>
                <a:cs typeface="+mn-lt"/>
              </a:rPr>
              <a:t> Załóżmy,że próbujemy stworzyć model, który będzie klasyfikować zdjęcia do odpowiedniej grupy. Naszymi danymi będzie zatem zbiór zdjęć, z którego każde będzie zbudowane z </a:t>
            </a:r>
            <a:r>
              <a:rPr lang="pl-PL" b="1">
                <a:ea typeface="+mn-lt"/>
                <a:cs typeface="+mn-lt"/>
              </a:rPr>
              <a:t>m×m</a:t>
            </a:r>
            <a:r>
              <a:rPr lang="pl-PL">
                <a:ea typeface="+mn-lt"/>
                <a:cs typeface="+mn-lt"/>
              </a:rPr>
              <a:t> pikseli oraz przypisanej klasy. Możemy to przedstawić w skrócie jako :</a:t>
            </a:r>
          </a:p>
          <a:p>
            <a:pPr marL="0" indent="0">
              <a:buNone/>
            </a:pPr>
            <a:r>
              <a:rPr lang="pl-PL">
                <a:ea typeface="+mn-lt"/>
                <a:cs typeface="+mn-lt"/>
              </a:rPr>
              <a:t>    gdzie     to piksele tworzące zdjęcie.       to klasa związana ze zdjęciem, </a:t>
            </a:r>
            <a:endParaRPr lang="pl-PL" dirty="0">
              <a:ea typeface="+mn-lt"/>
              <a:cs typeface="+mn-lt"/>
            </a:endParaRPr>
          </a:p>
          <a:p>
            <a:pPr marL="0" indent="0">
              <a:buNone/>
            </a:pPr>
            <a:r>
              <a:rPr lang="pl-PL">
                <a:ea typeface="+mn-lt"/>
                <a:cs typeface="+mn-lt"/>
              </a:rPr>
              <a:t>    np.{pies} albo {kot},  a </a:t>
            </a:r>
            <a:r>
              <a:rPr lang="pl-PL" b="1" i="1">
                <a:ea typeface="+mn-lt"/>
                <a:cs typeface="+mn-lt"/>
              </a:rPr>
              <a:t>N</a:t>
            </a:r>
            <a:r>
              <a:rPr lang="pl-PL">
                <a:ea typeface="+mn-lt"/>
                <a:cs typeface="+mn-lt"/>
              </a:rPr>
              <a:t> to liczba wszystkich zdjęć treningowych, jakie posiadamy.</a:t>
            </a:r>
            <a:endParaRPr lang="pl-PL"/>
          </a:p>
          <a:p>
            <a:pPr marL="269875" indent="-269875"/>
            <a:r>
              <a:rPr lang="pl-PL">
                <a:ea typeface="+mn-lt"/>
                <a:cs typeface="+mn-lt"/>
              </a:rPr>
              <a:t>Nasz model ma przewidzieć, jaką klasę przypisać do zdjęcia, które właśnie zostało mu pokazane, czyli wywnioskować, jaki stan świata został zaobserwowany. Wykorzystamy do tego pewną funkcję, nazwijmy ją ff, której argumentem może być zbiór pikseli (zdjęcie), natomiast wartością jedna z klas.W matematycznej notacji zapiszemy to jako:</a:t>
            </a:r>
            <a:r>
              <a:rPr lang="pl-PL" b="1" i="1">
                <a:ea typeface="+mn-lt"/>
                <a:cs typeface="+mn-lt"/>
              </a:rPr>
              <a:t>f : zbiór zdjęć→{kot, pies}</a:t>
            </a:r>
            <a:r>
              <a:rPr lang="pl-PL" dirty="0">
                <a:ea typeface="+mn-lt"/>
                <a:cs typeface="+mn-lt"/>
              </a:rPr>
              <a:t>.</a:t>
            </a:r>
            <a:br>
              <a:rPr lang="pl-PL" dirty="0">
                <a:ea typeface="+mn-lt"/>
                <a:cs typeface="+mn-lt"/>
              </a:rPr>
            </a:br>
            <a:endParaRPr lang="pl-PL" dirty="0">
              <a:ea typeface="+mn-lt"/>
              <a:cs typeface="+mn-lt"/>
            </a:endParaRPr>
          </a:p>
          <a:p>
            <a:pPr marL="269875" indent="-269875"/>
            <a:endParaRPr lang="pl-PL"/>
          </a:p>
        </p:txBody>
      </p:sp>
      <p:pic>
        <p:nvPicPr>
          <p:cNvPr id="8" name="Obraz 17">
            <a:extLst>
              <a:ext uri="{FF2B5EF4-FFF2-40B4-BE49-F238E27FC236}">
                <a16:creationId xmlns:a16="http://schemas.microsoft.com/office/drawing/2014/main" id="{792A48B4-ED84-4BE1-BA00-2A1F0866CD73}"/>
              </a:ext>
            </a:extLst>
          </p:cNvPr>
          <p:cNvPicPr>
            <a:picLocks noChangeAspect="1"/>
          </p:cNvPicPr>
          <p:nvPr/>
        </p:nvPicPr>
        <p:blipFill>
          <a:blip r:embed="rId2"/>
          <a:stretch>
            <a:fillRect/>
          </a:stretch>
        </p:blipFill>
        <p:spPr>
          <a:xfrm>
            <a:off x="9421505" y="3258246"/>
            <a:ext cx="1247775" cy="285750"/>
          </a:xfrm>
          <a:prstGeom prst="rect">
            <a:avLst/>
          </a:prstGeom>
        </p:spPr>
      </p:pic>
      <p:pic>
        <p:nvPicPr>
          <p:cNvPr id="18" name="Obraz 19">
            <a:extLst>
              <a:ext uri="{FF2B5EF4-FFF2-40B4-BE49-F238E27FC236}">
                <a16:creationId xmlns:a16="http://schemas.microsoft.com/office/drawing/2014/main" id="{DCD0E084-FB82-4CF6-B2EF-62A6DBD50D11}"/>
              </a:ext>
            </a:extLst>
          </p:cNvPr>
          <p:cNvPicPr>
            <a:picLocks noChangeAspect="1"/>
          </p:cNvPicPr>
          <p:nvPr/>
        </p:nvPicPr>
        <p:blipFill>
          <a:blip r:embed="rId3"/>
          <a:stretch>
            <a:fillRect/>
          </a:stretch>
        </p:blipFill>
        <p:spPr>
          <a:xfrm>
            <a:off x="1553853" y="3752154"/>
            <a:ext cx="219075" cy="171450"/>
          </a:xfrm>
          <a:prstGeom prst="rect">
            <a:avLst/>
          </a:prstGeom>
        </p:spPr>
      </p:pic>
      <p:pic>
        <p:nvPicPr>
          <p:cNvPr id="20" name="Obraz 20">
            <a:extLst>
              <a:ext uri="{FF2B5EF4-FFF2-40B4-BE49-F238E27FC236}">
                <a16:creationId xmlns:a16="http://schemas.microsoft.com/office/drawing/2014/main" id="{F9FE4318-378F-46E6-9E31-9014887D0C13}"/>
              </a:ext>
            </a:extLst>
          </p:cNvPr>
          <p:cNvPicPr>
            <a:picLocks noChangeAspect="1"/>
          </p:cNvPicPr>
          <p:nvPr/>
        </p:nvPicPr>
        <p:blipFill>
          <a:blip r:embed="rId4"/>
          <a:stretch>
            <a:fillRect/>
          </a:stretch>
        </p:blipFill>
        <p:spPr>
          <a:xfrm>
            <a:off x="4879008" y="3770970"/>
            <a:ext cx="352425" cy="152400"/>
          </a:xfrm>
          <a:prstGeom prst="rect">
            <a:avLst/>
          </a:prstGeom>
        </p:spPr>
      </p:pic>
    </p:spTree>
    <p:extLst>
      <p:ext uri="{BB962C8B-B14F-4D97-AF65-F5344CB8AC3E}">
        <p14:creationId xmlns:p14="http://schemas.microsoft.com/office/powerpoint/2010/main" val="1330934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ytuł 1">
            <a:extLst>
              <a:ext uri="{FF2B5EF4-FFF2-40B4-BE49-F238E27FC236}">
                <a16:creationId xmlns:a16="http://schemas.microsoft.com/office/drawing/2014/main" id="{FD2492DB-A3ED-43F5-A829-2F5D4C6F153E}"/>
              </a:ext>
            </a:extLst>
          </p:cNvPr>
          <p:cNvSpPr>
            <a:spLocks noGrp="1"/>
          </p:cNvSpPr>
          <p:nvPr>
            <p:ph type="title"/>
          </p:nvPr>
        </p:nvSpPr>
        <p:spPr>
          <a:xfrm>
            <a:off x="7086315" y="540000"/>
            <a:ext cx="4554821" cy="2186096"/>
          </a:xfrm>
        </p:spPr>
        <p:txBody>
          <a:bodyPr anchor="b">
            <a:normAutofit/>
          </a:bodyPr>
          <a:lstStyle/>
          <a:p>
            <a:r>
              <a:rPr lang="pl-PL" sz="3800" b="1"/>
              <a:t>Sztuczna inteligencja a poznawcze interfejsy API</a:t>
            </a:r>
            <a:endParaRPr lang="pl-PL" sz="3800"/>
          </a:p>
          <a:p>
            <a:endParaRPr lang="pl-PL" sz="3800"/>
          </a:p>
        </p:txBody>
      </p:sp>
      <p:pic>
        <p:nvPicPr>
          <p:cNvPr id="5" name="Picture 4" descr="Procesor z liczbami dwójkowymi i planem">
            <a:extLst>
              <a:ext uri="{FF2B5EF4-FFF2-40B4-BE49-F238E27FC236}">
                <a16:creationId xmlns:a16="http://schemas.microsoft.com/office/drawing/2014/main" id="{B233BB2A-DE24-4EC2-8009-4030FE4A7A22}"/>
              </a:ext>
            </a:extLst>
          </p:cNvPr>
          <p:cNvPicPr>
            <a:picLocks noChangeAspect="1"/>
          </p:cNvPicPr>
          <p:nvPr/>
        </p:nvPicPr>
        <p:blipFill rotWithShape="1">
          <a:blip r:embed="rId2"/>
          <a:srcRect l="26533" r="20607" b="-2"/>
          <a:stretch/>
        </p:blipFill>
        <p:spPr>
          <a:xfrm>
            <a:off x="20" y="10"/>
            <a:ext cx="6444556" cy="6857990"/>
          </a:xfrm>
          <a:prstGeom prst="rect">
            <a:avLst/>
          </a:prstGeom>
        </p:spPr>
      </p:pic>
      <p:sp>
        <p:nvSpPr>
          <p:cNvPr id="3" name="Symbol zastępczy zawartości 2">
            <a:extLst>
              <a:ext uri="{FF2B5EF4-FFF2-40B4-BE49-F238E27FC236}">
                <a16:creationId xmlns:a16="http://schemas.microsoft.com/office/drawing/2014/main" id="{1475F934-3637-4B7E-9281-79652690E96A}"/>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0" indent="0" algn="just">
              <a:buNone/>
            </a:pPr>
            <a:r>
              <a:rPr lang="pl-PL">
                <a:ea typeface="+mn-lt"/>
                <a:cs typeface="+mn-lt"/>
              </a:rPr>
              <a:t>Interfejsy API, czyli interfejsy programowania aplikacji, łączą aplikacje z innymi systemami, usługami lub aplikacjami. Gdy korzystasz z poznawczych interfejsów API, żądasz dostępu do biblioteki inteligentnych modeli specyficznych dla domeny.</a:t>
            </a:r>
            <a:endParaRPr lang="pl-PL"/>
          </a:p>
        </p:txBody>
      </p:sp>
    </p:spTree>
    <p:extLst>
      <p:ext uri="{BB962C8B-B14F-4D97-AF65-F5344CB8AC3E}">
        <p14:creationId xmlns:p14="http://schemas.microsoft.com/office/powerpoint/2010/main" val="3444864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ytuł 1">
            <a:extLst>
              <a:ext uri="{FF2B5EF4-FFF2-40B4-BE49-F238E27FC236}">
                <a16:creationId xmlns:a16="http://schemas.microsoft.com/office/drawing/2014/main" id="{0CDE9A1D-EB99-4008-A014-3F3EA036F77A}"/>
              </a:ext>
            </a:extLst>
          </p:cNvPr>
          <p:cNvSpPr>
            <a:spLocks noGrp="1"/>
          </p:cNvSpPr>
          <p:nvPr>
            <p:ph type="title"/>
          </p:nvPr>
        </p:nvSpPr>
        <p:spPr>
          <a:xfrm>
            <a:off x="7086315" y="540000"/>
            <a:ext cx="4554821" cy="2186096"/>
          </a:xfrm>
        </p:spPr>
        <p:txBody>
          <a:bodyPr anchor="b">
            <a:normAutofit/>
          </a:bodyPr>
          <a:lstStyle/>
          <a:p>
            <a:r>
              <a:rPr lang="pl-PL" sz="4700" b="1"/>
              <a:t>Sztuczna inteligencja a nauka o danych</a:t>
            </a:r>
            <a:endParaRPr lang="pl-PL" sz="4700"/>
          </a:p>
          <a:p>
            <a:endParaRPr lang="pl-PL" sz="4700"/>
          </a:p>
        </p:txBody>
      </p:sp>
      <p:pic>
        <p:nvPicPr>
          <p:cNvPr id="4" name="Obraz 4" descr="Obraz zawierający tekst&#10;&#10;Opis wygenerowany automatycznie">
            <a:extLst>
              <a:ext uri="{FF2B5EF4-FFF2-40B4-BE49-F238E27FC236}">
                <a16:creationId xmlns:a16="http://schemas.microsoft.com/office/drawing/2014/main" id="{FE1766DE-7DA8-4ADC-B7DC-4D274F19ACBE}"/>
              </a:ext>
            </a:extLst>
          </p:cNvPr>
          <p:cNvPicPr>
            <a:picLocks noChangeAspect="1"/>
          </p:cNvPicPr>
          <p:nvPr/>
        </p:nvPicPr>
        <p:blipFill rotWithShape="1">
          <a:blip r:embed="rId2"/>
          <a:srcRect l="47152" r="5627" b="-1"/>
          <a:stretch/>
        </p:blipFill>
        <p:spPr>
          <a:xfrm>
            <a:off x="20" y="10"/>
            <a:ext cx="6444556" cy="6857990"/>
          </a:xfrm>
          <a:prstGeom prst="rect">
            <a:avLst/>
          </a:prstGeom>
        </p:spPr>
      </p:pic>
      <p:sp>
        <p:nvSpPr>
          <p:cNvPr id="3" name="Symbol zastępczy zawartości 2">
            <a:extLst>
              <a:ext uri="{FF2B5EF4-FFF2-40B4-BE49-F238E27FC236}">
                <a16:creationId xmlns:a16="http://schemas.microsoft.com/office/drawing/2014/main" id="{EEC5A963-3922-45BD-B568-0D92126B693D}"/>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0" indent="0" algn="just">
              <a:lnSpc>
                <a:spcPct val="115000"/>
              </a:lnSpc>
              <a:buNone/>
            </a:pPr>
            <a:r>
              <a:rPr lang="pl-PL" sz="1500">
                <a:ea typeface="+mn-lt"/>
                <a:cs typeface="+mn-lt"/>
              </a:rPr>
              <a:t>Sztuczna inteligencja i nauka o danych obejmują gromadzenie, analizowanie i zbieranie dużych zbiorów danych, ale mają różne cele. Sztuczna inteligencja koncentruje się na tym, jak komputery mogą podejmować decyzje na podstawie danych. Natomiast nauka o danych koncentruje się na wykorzystaniu matematyki, statystyki i uczenia maszynowego do wydobywania szczegółowych informacji i wniosków z danych.</a:t>
            </a:r>
            <a:endParaRPr lang="pl-PL" sz="1500"/>
          </a:p>
        </p:txBody>
      </p:sp>
    </p:spTree>
    <p:extLst>
      <p:ext uri="{BB962C8B-B14F-4D97-AF65-F5344CB8AC3E}">
        <p14:creationId xmlns:p14="http://schemas.microsoft.com/office/powerpoint/2010/main" val="2997742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ytuł 1">
            <a:extLst>
              <a:ext uri="{FF2B5EF4-FFF2-40B4-BE49-F238E27FC236}">
                <a16:creationId xmlns:a16="http://schemas.microsoft.com/office/drawing/2014/main" id="{7DA6E457-525B-4B15-BC2B-E42D5D9229AA}"/>
              </a:ext>
            </a:extLst>
          </p:cNvPr>
          <p:cNvSpPr>
            <a:spLocks noGrp="1"/>
          </p:cNvSpPr>
          <p:nvPr>
            <p:ph type="title"/>
          </p:nvPr>
        </p:nvSpPr>
        <p:spPr>
          <a:xfrm>
            <a:off x="6209494" y="545126"/>
            <a:ext cx="5431642" cy="2186096"/>
          </a:xfrm>
        </p:spPr>
        <p:txBody>
          <a:bodyPr anchor="t">
            <a:normAutofit/>
          </a:bodyPr>
          <a:lstStyle/>
          <a:p>
            <a:r>
              <a:rPr lang="pl-PL" sz="4700" b="1"/>
              <a:t>Sztuczna inteligencja a robotyka</a:t>
            </a:r>
            <a:endParaRPr lang="pl-PL" sz="4700"/>
          </a:p>
          <a:p>
            <a:endParaRPr lang="pl-PL" sz="4700"/>
          </a:p>
        </p:txBody>
      </p:sp>
      <p:pic>
        <p:nvPicPr>
          <p:cNvPr id="4" name="Obraz 4" descr="Obraz zawierający lego, zabawka, czarny&#10;&#10;Opis wygenerowany automatycznie">
            <a:extLst>
              <a:ext uri="{FF2B5EF4-FFF2-40B4-BE49-F238E27FC236}">
                <a16:creationId xmlns:a16="http://schemas.microsoft.com/office/drawing/2014/main" id="{01C8AF74-0D45-4142-A9D2-E5FC3EFE73AA}"/>
              </a:ext>
            </a:extLst>
          </p:cNvPr>
          <p:cNvPicPr>
            <a:picLocks noChangeAspect="1"/>
          </p:cNvPicPr>
          <p:nvPr/>
        </p:nvPicPr>
        <p:blipFill>
          <a:blip r:embed="rId2"/>
          <a:stretch>
            <a:fillRect/>
          </a:stretch>
        </p:blipFill>
        <p:spPr>
          <a:xfrm>
            <a:off x="540000" y="2100987"/>
            <a:ext cx="5214646" cy="2646750"/>
          </a:xfrm>
          <a:prstGeom prst="rect">
            <a:avLst/>
          </a:prstGeom>
        </p:spPr>
      </p:pic>
      <p:sp>
        <p:nvSpPr>
          <p:cNvPr id="3" name="Symbol zastępczy zawartości 2">
            <a:extLst>
              <a:ext uri="{FF2B5EF4-FFF2-40B4-BE49-F238E27FC236}">
                <a16:creationId xmlns:a16="http://schemas.microsoft.com/office/drawing/2014/main" id="{405EC050-6F83-4E3C-8220-C061C8B511BA}"/>
              </a:ext>
            </a:extLst>
          </p:cNvPr>
          <p:cNvSpPr>
            <a:spLocks noGrp="1"/>
          </p:cNvSpPr>
          <p:nvPr>
            <p:ph idx="1"/>
          </p:nvPr>
        </p:nvSpPr>
        <p:spPr>
          <a:xfrm>
            <a:off x="6206365" y="2947121"/>
            <a:ext cx="5434771" cy="3361604"/>
          </a:xfrm>
        </p:spPr>
        <p:txBody>
          <a:bodyPr vert="horz" lIns="91440" tIns="45720" rIns="91440" bIns="45720" rtlCol="0" anchor="t">
            <a:normAutofit/>
          </a:bodyPr>
          <a:lstStyle/>
          <a:p>
            <a:pPr marL="0" indent="0" algn="just">
              <a:lnSpc>
                <a:spcPct val="115000"/>
              </a:lnSpc>
              <a:buNone/>
            </a:pPr>
            <a:r>
              <a:rPr lang="pl-PL">
                <a:ea typeface="+mn-lt"/>
                <a:cs typeface="+mn-lt"/>
              </a:rPr>
              <a:t>Robot zazwyczaj ma zarówno postać fizyczną, jak i oprogramowanie, które nim steruje. Roboty sterowane przez oprogramowanie sztucznej inteligencji poruszają się autonomicznie — nie potrzebują bezpośrednich instrukcji od człowieka. Ale nie wszystkie roboty są kontrolowane przez sztuczną inteligencję i nie wszystkie sztuczne inteligencje wymagają fizycznej formy.</a:t>
            </a:r>
            <a:endParaRPr lang="pl-PL"/>
          </a:p>
        </p:txBody>
      </p:sp>
    </p:spTree>
    <p:extLst>
      <p:ext uri="{BB962C8B-B14F-4D97-AF65-F5344CB8AC3E}">
        <p14:creationId xmlns:p14="http://schemas.microsoft.com/office/powerpoint/2010/main" val="3025567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ytuł 1">
            <a:extLst>
              <a:ext uri="{FF2B5EF4-FFF2-40B4-BE49-F238E27FC236}">
                <a16:creationId xmlns:a16="http://schemas.microsoft.com/office/drawing/2014/main" id="{E85EC626-3BDD-459E-A034-54E7440B7D35}"/>
              </a:ext>
            </a:extLst>
          </p:cNvPr>
          <p:cNvSpPr>
            <a:spLocks noGrp="1"/>
          </p:cNvSpPr>
          <p:nvPr>
            <p:ph type="title"/>
          </p:nvPr>
        </p:nvSpPr>
        <p:spPr>
          <a:xfrm>
            <a:off x="7086315" y="540000"/>
            <a:ext cx="4554821" cy="2186096"/>
          </a:xfrm>
        </p:spPr>
        <p:txBody>
          <a:bodyPr anchor="b">
            <a:normAutofit/>
          </a:bodyPr>
          <a:lstStyle/>
          <a:p>
            <a:r>
              <a:rPr lang="pl-PL"/>
              <a:t>Automatyka</a:t>
            </a:r>
          </a:p>
        </p:txBody>
      </p:sp>
      <p:pic>
        <p:nvPicPr>
          <p:cNvPr id="4" name="Obraz 4" descr="Obraz zawierający wewnątrz, czerwony&#10;&#10;Opis wygenerowany automatycznie">
            <a:extLst>
              <a:ext uri="{FF2B5EF4-FFF2-40B4-BE49-F238E27FC236}">
                <a16:creationId xmlns:a16="http://schemas.microsoft.com/office/drawing/2014/main" id="{97803175-34BE-44A8-93EE-DFA5CAA48C25}"/>
              </a:ext>
            </a:extLst>
          </p:cNvPr>
          <p:cNvPicPr>
            <a:picLocks noChangeAspect="1"/>
          </p:cNvPicPr>
          <p:nvPr/>
        </p:nvPicPr>
        <p:blipFill rotWithShape="1">
          <a:blip r:embed="rId2"/>
          <a:srcRect l="28009" r="19132"/>
          <a:stretch/>
        </p:blipFill>
        <p:spPr>
          <a:xfrm>
            <a:off x="20" y="10"/>
            <a:ext cx="6444556" cy="6857990"/>
          </a:xfrm>
          <a:prstGeom prst="rect">
            <a:avLst/>
          </a:prstGeom>
        </p:spPr>
      </p:pic>
      <p:sp>
        <p:nvSpPr>
          <p:cNvPr id="3" name="Symbol zastępczy zawartości 2">
            <a:extLst>
              <a:ext uri="{FF2B5EF4-FFF2-40B4-BE49-F238E27FC236}">
                <a16:creationId xmlns:a16="http://schemas.microsoft.com/office/drawing/2014/main" id="{F9461002-92E9-48AF-AE10-75C9C817BAF1}"/>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0" indent="0">
              <a:buNone/>
            </a:pPr>
            <a:r>
              <a:rPr lang="pl-PL">
                <a:ea typeface="+mn-lt"/>
                <a:cs typeface="+mn-lt"/>
              </a:rPr>
              <a:t>Automatyka – dziedzina techniki i nauki zajmująca się zagadnieniami sterowania różnorodnymi procesami, głównie technologicznymi i przemysłowymi.</a:t>
            </a:r>
            <a:endParaRPr lang="pl-PL"/>
          </a:p>
        </p:txBody>
      </p:sp>
    </p:spTree>
    <p:extLst>
      <p:ext uri="{BB962C8B-B14F-4D97-AF65-F5344CB8AC3E}">
        <p14:creationId xmlns:p14="http://schemas.microsoft.com/office/powerpoint/2010/main" val="114544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8" name="Rectangle 7">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1" name="Group 10">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 name="Rectangle 1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2" name="Group 11">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 name="Rectangle 1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1" name="Rectangle 20">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046D8F9-B18B-42F5-B320-22E156F4C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3980DF08-8878-4A99-871A-573EBF4F3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E0FF3E7-007F-48E0-8352-89CE4375BB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603875" y="0"/>
              <a:ext cx="6521820" cy="3260910"/>
              <a:chOff x="0" y="0"/>
              <a:chExt cx="2880000" cy="1440000"/>
            </a:xfrm>
          </p:grpSpPr>
          <p:sp>
            <p:nvSpPr>
              <p:cNvPr id="28" name="Rectangle 27">
                <a:extLst>
                  <a:ext uri="{FF2B5EF4-FFF2-40B4-BE49-F238E27FC236}">
                    <a16:creationId xmlns:a16="http://schemas.microsoft.com/office/drawing/2014/main" id="{F02DE4FC-8B38-40C7-A2F5-CBD4C6592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97C509-DDA4-4291-88B3-8E2B1460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6345897-50D9-424E-A94E-18A63AEE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66E6E08-BABA-49E9-884E-4805849158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ytuł 1">
            <a:extLst>
              <a:ext uri="{FF2B5EF4-FFF2-40B4-BE49-F238E27FC236}">
                <a16:creationId xmlns:a16="http://schemas.microsoft.com/office/drawing/2014/main" id="{67F3FA27-83D5-45D5-888B-1A28BF66DEF2}"/>
              </a:ext>
            </a:extLst>
          </p:cNvPr>
          <p:cNvSpPr>
            <a:spLocks noGrp="1"/>
          </p:cNvSpPr>
          <p:nvPr>
            <p:ph type="title"/>
          </p:nvPr>
        </p:nvSpPr>
        <p:spPr>
          <a:xfrm>
            <a:off x="1487487" y="545126"/>
            <a:ext cx="9217026" cy="3783988"/>
          </a:xfrm>
        </p:spPr>
        <p:txBody>
          <a:bodyPr vert="horz" lIns="91440" tIns="45720" rIns="91440" bIns="45720" rtlCol="0" anchor="b">
            <a:normAutofit/>
          </a:bodyPr>
          <a:lstStyle/>
          <a:p>
            <a:pPr algn="ctr"/>
            <a:r>
              <a:rPr lang="en-US" sz="8100"/>
              <a:t>Historia </a:t>
            </a:r>
            <a:br>
              <a:rPr lang="en-US" sz="8100"/>
            </a:br>
            <a:r>
              <a:rPr lang="en-US" sz="8100"/>
              <a:t>sztucznej inteligencji</a:t>
            </a:r>
          </a:p>
        </p:txBody>
      </p:sp>
    </p:spTree>
    <p:extLst>
      <p:ext uri="{BB962C8B-B14F-4D97-AF65-F5344CB8AC3E}">
        <p14:creationId xmlns:p14="http://schemas.microsoft.com/office/powerpoint/2010/main" val="3138167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08EE524-C645-4128-A00C-8F1F3077691D}"/>
              </a:ext>
            </a:extLst>
          </p:cNvPr>
          <p:cNvSpPr>
            <a:spLocks noGrp="1"/>
          </p:cNvSpPr>
          <p:nvPr>
            <p:ph type="title"/>
          </p:nvPr>
        </p:nvSpPr>
        <p:spPr/>
        <p:txBody>
          <a:bodyPr/>
          <a:lstStyle/>
          <a:p>
            <a:r>
              <a:rPr lang="pl-PL"/>
              <a:t>Przykłady automatyki</a:t>
            </a:r>
          </a:p>
        </p:txBody>
      </p:sp>
      <p:sp>
        <p:nvSpPr>
          <p:cNvPr id="3" name="Symbol zastępczy zawartości 2">
            <a:extLst>
              <a:ext uri="{FF2B5EF4-FFF2-40B4-BE49-F238E27FC236}">
                <a16:creationId xmlns:a16="http://schemas.microsoft.com/office/drawing/2014/main" id="{1DBCF089-721C-44C3-BAF5-69664868C576}"/>
              </a:ext>
            </a:extLst>
          </p:cNvPr>
          <p:cNvSpPr>
            <a:spLocks noGrp="1"/>
          </p:cNvSpPr>
          <p:nvPr>
            <p:ph idx="1"/>
          </p:nvPr>
        </p:nvSpPr>
        <p:spPr/>
        <p:txBody>
          <a:bodyPr vert="horz" lIns="91440" tIns="45720" rIns="91440" bIns="45720" rtlCol="0" anchor="t">
            <a:normAutofit/>
          </a:bodyPr>
          <a:lstStyle/>
          <a:p>
            <a:pPr marL="269875" indent="-269875"/>
            <a:r>
              <a:rPr lang="pl-PL"/>
              <a:t>Systemy autonomicznego prowadzenia samochodów</a:t>
            </a:r>
          </a:p>
          <a:p>
            <a:pPr marL="269875" indent="-269875"/>
            <a:r>
              <a:rPr lang="pl-PL"/>
              <a:t>Automatyka w fabrykach</a:t>
            </a:r>
          </a:p>
          <a:p>
            <a:pPr marL="269875" indent="-269875"/>
            <a:r>
              <a:rPr lang="pl-PL"/>
              <a:t>Mechanika maszyn</a:t>
            </a:r>
          </a:p>
          <a:p>
            <a:pPr marL="269875" indent="-269875"/>
            <a:r>
              <a:rPr lang="pl-PL"/>
              <a:t>Drogownictwo</a:t>
            </a:r>
          </a:p>
          <a:p>
            <a:pPr marL="269875" indent="-269875"/>
            <a:r>
              <a:rPr lang="pl-PL"/>
              <a:t>Wiele więcej</a:t>
            </a:r>
          </a:p>
        </p:txBody>
      </p:sp>
    </p:spTree>
    <p:extLst>
      <p:ext uri="{BB962C8B-B14F-4D97-AF65-F5344CB8AC3E}">
        <p14:creationId xmlns:p14="http://schemas.microsoft.com/office/powerpoint/2010/main" val="1961157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4B272EC-AC4C-40DF-940A-3EAEA117F670}"/>
              </a:ext>
            </a:extLst>
          </p:cNvPr>
          <p:cNvSpPr>
            <a:spLocks noGrp="1"/>
          </p:cNvSpPr>
          <p:nvPr>
            <p:ph type="title"/>
          </p:nvPr>
        </p:nvSpPr>
        <p:spPr>
          <a:xfrm>
            <a:off x="540000" y="540000"/>
            <a:ext cx="4500561" cy="2181946"/>
          </a:xfrm>
        </p:spPr>
        <p:txBody>
          <a:bodyPr anchor="t">
            <a:normAutofit/>
          </a:bodyPr>
          <a:lstStyle/>
          <a:p>
            <a:r>
              <a:rPr lang="pl-PL"/>
              <a:t>Big data</a:t>
            </a:r>
          </a:p>
        </p:txBody>
      </p:sp>
      <p:sp>
        <p:nvSpPr>
          <p:cNvPr id="3" name="Symbol zastępczy zawartości 2">
            <a:extLst>
              <a:ext uri="{FF2B5EF4-FFF2-40B4-BE49-F238E27FC236}">
                <a16:creationId xmlns:a16="http://schemas.microsoft.com/office/drawing/2014/main" id="{70FA87F7-C91B-40AB-BBEE-A27BDF548B81}"/>
              </a:ext>
            </a:extLst>
          </p:cNvPr>
          <p:cNvSpPr>
            <a:spLocks noGrp="1"/>
          </p:cNvSpPr>
          <p:nvPr>
            <p:ph idx="1"/>
          </p:nvPr>
        </p:nvSpPr>
        <p:spPr>
          <a:xfrm>
            <a:off x="550863" y="2947121"/>
            <a:ext cx="4500562" cy="3361604"/>
          </a:xfrm>
        </p:spPr>
        <p:txBody>
          <a:bodyPr vert="horz" lIns="91440" tIns="45720" rIns="91440" bIns="45720" rtlCol="0" anchor="t">
            <a:normAutofit/>
          </a:bodyPr>
          <a:lstStyle/>
          <a:p>
            <a:pPr marL="0" indent="0" algn="just">
              <a:buNone/>
            </a:pPr>
            <a:r>
              <a:rPr lang="pl-PL">
                <a:ea typeface="+mn-lt"/>
                <a:cs typeface="+mn-lt"/>
              </a:rPr>
              <a:t>Big data – termin odnoszący się do dużych, zmiennych i różnorodnych zbiorów danych, których przetwarzanie i analiza jest trudna, ale jednocześnie wartościowa, ponieważ może prowadzić do zdobycia nowej wiedzy.</a:t>
            </a:r>
            <a:endParaRPr lang="pl-PL"/>
          </a:p>
        </p:txBody>
      </p:sp>
      <p:grpSp>
        <p:nvGrpSpPr>
          <p:cNvPr id="11" name="Group 10">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braz 4">
            <a:extLst>
              <a:ext uri="{FF2B5EF4-FFF2-40B4-BE49-F238E27FC236}">
                <a16:creationId xmlns:a16="http://schemas.microsoft.com/office/drawing/2014/main" id="{14DB0DA8-BDA1-47EE-A84E-43DF48AD6D80}"/>
              </a:ext>
            </a:extLst>
          </p:cNvPr>
          <p:cNvPicPr>
            <a:picLocks noChangeAspect="1"/>
          </p:cNvPicPr>
          <p:nvPr/>
        </p:nvPicPr>
        <p:blipFill rotWithShape="1">
          <a:blip r:embed="rId2"/>
          <a:srcRect l="18123" r="21877"/>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3085070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06C8F6-FA97-477E-9AAF-AB2B0985098A}"/>
              </a:ext>
            </a:extLst>
          </p:cNvPr>
          <p:cNvSpPr>
            <a:spLocks noGrp="1"/>
          </p:cNvSpPr>
          <p:nvPr>
            <p:ph type="title"/>
          </p:nvPr>
        </p:nvSpPr>
        <p:spPr/>
        <p:txBody>
          <a:bodyPr/>
          <a:lstStyle/>
          <a:p>
            <a:r>
              <a:rPr lang="pl-PL">
                <a:latin typeface="Arial"/>
                <a:cs typeface="Arial"/>
              </a:rPr>
              <a:t>Profilowanie użytkowników jako przykład automatyki</a:t>
            </a:r>
          </a:p>
        </p:txBody>
      </p:sp>
      <p:sp>
        <p:nvSpPr>
          <p:cNvPr id="3" name="Symbol zastępczy zawartości 2">
            <a:extLst>
              <a:ext uri="{FF2B5EF4-FFF2-40B4-BE49-F238E27FC236}">
                <a16:creationId xmlns:a16="http://schemas.microsoft.com/office/drawing/2014/main" id="{51F280B1-152B-474B-B99E-91569A7B9694}"/>
              </a:ext>
            </a:extLst>
          </p:cNvPr>
          <p:cNvSpPr>
            <a:spLocks noGrp="1"/>
          </p:cNvSpPr>
          <p:nvPr>
            <p:ph idx="1"/>
          </p:nvPr>
        </p:nvSpPr>
        <p:spPr/>
        <p:txBody>
          <a:bodyPr vert="horz" lIns="91440" tIns="45720" rIns="91440" bIns="45720" rtlCol="0" anchor="t">
            <a:normAutofit/>
          </a:bodyPr>
          <a:lstStyle/>
          <a:p>
            <a:pPr marL="0" indent="0">
              <a:buNone/>
            </a:pPr>
            <a:r>
              <a:rPr lang="pl-PL"/>
              <a:t>Współcześnie profilowanie użytkowników jest wszechobecne. Przykładami mogą być pliki cookie, które znajdują się praktycznie na każdej stronie internetowej, a niewyrażenie zgody na pobieranie danych przez te pliki jest równoznaczne z uniemożliwieniem pracy na niej.</a:t>
            </a:r>
          </a:p>
        </p:txBody>
      </p:sp>
    </p:spTree>
    <p:extLst>
      <p:ext uri="{BB962C8B-B14F-4D97-AF65-F5344CB8AC3E}">
        <p14:creationId xmlns:p14="http://schemas.microsoft.com/office/powerpoint/2010/main" val="909028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141D8544-EB56-4B32-80EA-9D7787E08E21}"/>
              </a:ext>
            </a:extLst>
          </p:cNvPr>
          <p:cNvSpPr>
            <a:spLocks noGrp="1"/>
          </p:cNvSpPr>
          <p:nvPr>
            <p:ph type="title"/>
          </p:nvPr>
        </p:nvSpPr>
        <p:spPr>
          <a:xfrm>
            <a:off x="540000" y="540000"/>
            <a:ext cx="4500561" cy="2181946"/>
          </a:xfrm>
        </p:spPr>
        <p:txBody>
          <a:bodyPr anchor="t">
            <a:normAutofit/>
          </a:bodyPr>
          <a:lstStyle/>
          <a:p>
            <a:r>
              <a:rPr lang="pl-PL" sz="4700"/>
              <a:t>Matematyka a sztuczna inteligencja</a:t>
            </a:r>
          </a:p>
        </p:txBody>
      </p:sp>
      <p:sp>
        <p:nvSpPr>
          <p:cNvPr id="3" name="Symbol zastępczy zawartości 2">
            <a:extLst>
              <a:ext uri="{FF2B5EF4-FFF2-40B4-BE49-F238E27FC236}">
                <a16:creationId xmlns:a16="http://schemas.microsoft.com/office/drawing/2014/main" id="{F32ACE8B-8727-4BAA-A756-22AB7072A83C}"/>
              </a:ext>
            </a:extLst>
          </p:cNvPr>
          <p:cNvSpPr>
            <a:spLocks noGrp="1"/>
          </p:cNvSpPr>
          <p:nvPr>
            <p:ph idx="1"/>
          </p:nvPr>
        </p:nvSpPr>
        <p:spPr>
          <a:xfrm>
            <a:off x="550863" y="2947121"/>
            <a:ext cx="4500562" cy="3361604"/>
          </a:xfrm>
        </p:spPr>
        <p:txBody>
          <a:bodyPr vert="horz" lIns="91440" tIns="45720" rIns="91440" bIns="45720" rtlCol="0" anchor="t">
            <a:normAutofit/>
          </a:bodyPr>
          <a:lstStyle/>
          <a:p>
            <a:pPr marL="0" indent="0" algn="just">
              <a:lnSpc>
                <a:spcPct val="115000"/>
              </a:lnSpc>
              <a:buNone/>
            </a:pPr>
            <a:r>
              <a:rPr lang="pl-PL" sz="1400"/>
              <a:t>W sztucznej inteligencji stosuje się bardzo skomplikowane algorytmy oparte głównie na matematyce. Rachunek prawdopodobieństwa, sumy, całki, a nawet podstawowe działania (jeśli wcześniej wymienione można nazwać chociaż trochę więcej niż podstawowe dla dzisiejszej technologii) są potrzebne do prawidłowego funkcjonowania wszelkich czynności. Jest to jednak bardzo nikły ułamek stosowany przez maszyny. Do interpretacji obiektów, zapamiętywania oraz reagowania na zmiany potrzebnych jest tak dużo działań matematycznych, że nie sposób ich zliczyć.</a:t>
            </a:r>
            <a:endParaRPr lang="pl-PL"/>
          </a:p>
        </p:txBody>
      </p:sp>
      <p:grpSp>
        <p:nvGrpSpPr>
          <p:cNvPr id="11" name="Group 10">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braz 4">
            <a:extLst>
              <a:ext uri="{FF2B5EF4-FFF2-40B4-BE49-F238E27FC236}">
                <a16:creationId xmlns:a16="http://schemas.microsoft.com/office/drawing/2014/main" id="{74CA01EE-B586-4EE5-ABC1-303FB5BE149B}"/>
              </a:ext>
            </a:extLst>
          </p:cNvPr>
          <p:cNvPicPr>
            <a:picLocks noChangeAspect="1"/>
          </p:cNvPicPr>
          <p:nvPr/>
        </p:nvPicPr>
        <p:blipFill rotWithShape="1">
          <a:blip r:embed="rId2"/>
          <a:srcRect l="15297" r="12704" b="2"/>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33294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9" name="Rectangle 3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0" name="Oval 3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Oval 4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42" name="Group 4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7" name="Rectangle 4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3" name="Group 4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5" name="Rectangle 4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4" name="Rectangle 4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0" name="Rectangle 4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7" name="Picture 3" descr="Sfera złożona z siatki i węzłów">
            <a:extLst>
              <a:ext uri="{FF2B5EF4-FFF2-40B4-BE49-F238E27FC236}">
                <a16:creationId xmlns:a16="http://schemas.microsoft.com/office/drawing/2014/main" id="{89D6310F-8280-4B75-B40A-F28B40B1C32D}"/>
              </a:ext>
            </a:extLst>
          </p:cNvPr>
          <p:cNvPicPr>
            <a:picLocks noChangeAspect="1"/>
          </p:cNvPicPr>
          <p:nvPr/>
        </p:nvPicPr>
        <p:blipFill rotWithShape="1">
          <a:blip r:embed="rId2">
            <a:alphaModFix/>
          </a:blip>
          <a:srcRect t="1432" r="1" b="23573"/>
          <a:stretch/>
        </p:blipFill>
        <p:spPr>
          <a:xfrm>
            <a:off x="-688" y="-4"/>
            <a:ext cx="12192687" cy="6858000"/>
          </a:xfrm>
          <a:prstGeom prst="rect">
            <a:avLst/>
          </a:prstGeom>
        </p:spPr>
      </p:pic>
      <p:grpSp>
        <p:nvGrpSpPr>
          <p:cNvPr id="52" name="Group 51">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53" name="Group 52">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61" name="Rectangle 60">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59" name="Rectangle 58">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57" name="Rectangle 56">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ytuł 1">
            <a:extLst>
              <a:ext uri="{FF2B5EF4-FFF2-40B4-BE49-F238E27FC236}">
                <a16:creationId xmlns:a16="http://schemas.microsoft.com/office/drawing/2014/main" id="{FA2BC359-8B6C-4BD7-95B0-E00AFBF8F473}"/>
              </a:ext>
            </a:extLst>
          </p:cNvPr>
          <p:cNvSpPr>
            <a:spLocks noGrp="1"/>
          </p:cNvSpPr>
          <p:nvPr>
            <p:ph type="title"/>
          </p:nvPr>
        </p:nvSpPr>
        <p:spPr>
          <a:xfrm>
            <a:off x="540000" y="540000"/>
            <a:ext cx="4500561" cy="4259814"/>
          </a:xfrm>
        </p:spPr>
        <p:txBody>
          <a:bodyPr vert="horz" lIns="91440" tIns="45720" rIns="91440" bIns="45720" rtlCol="0" anchor="b">
            <a:normAutofit/>
          </a:bodyPr>
          <a:lstStyle/>
          <a:p>
            <a:r>
              <a:rPr lang="en-US" sz="7500">
                <a:solidFill>
                  <a:srgbClr val="FFFFFF"/>
                </a:solidFill>
              </a:rPr>
              <a:t>Tworzenie aplikacji</a:t>
            </a:r>
          </a:p>
        </p:txBody>
      </p:sp>
    </p:spTree>
    <p:extLst>
      <p:ext uri="{BB962C8B-B14F-4D97-AF65-F5344CB8AC3E}">
        <p14:creationId xmlns:p14="http://schemas.microsoft.com/office/powerpoint/2010/main" val="220942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E9E3DB5A-5B6F-4D0E-B18E-18F846A4371B}"/>
              </a:ext>
            </a:extLst>
          </p:cNvPr>
          <p:cNvSpPr>
            <a:spLocks noGrp="1"/>
          </p:cNvSpPr>
          <p:nvPr>
            <p:ph type="body" idx="1"/>
          </p:nvPr>
        </p:nvSpPr>
        <p:spPr>
          <a:xfrm>
            <a:off x="6091537" y="1503283"/>
            <a:ext cx="5549598" cy="4805442"/>
          </a:xfrm>
        </p:spPr>
        <p:txBody>
          <a:bodyPr>
            <a:normAutofit lnSpcReduction="10000"/>
          </a:bodyPr>
          <a:lstStyle/>
          <a:p>
            <a:pPr marL="285750" indent="-285750">
              <a:buChar char="•"/>
            </a:pPr>
            <a:r>
              <a:rPr lang="pl-PL" sz="2800"/>
              <a:t>Rozpoznaje rozmiar sześciu klocków</a:t>
            </a:r>
          </a:p>
          <a:p>
            <a:pPr marL="285750" indent="-285750">
              <a:buChar char="•"/>
            </a:pPr>
            <a:r>
              <a:rPr lang="pl-PL" sz="2800"/>
              <a:t>Rozpoznaje ich kolor</a:t>
            </a:r>
          </a:p>
          <a:p>
            <a:pPr marL="285750" indent="-285750">
              <a:buChar char="•"/>
            </a:pPr>
            <a:r>
              <a:rPr lang="pl-PL" sz="2800"/>
              <a:t>Podaje ich detale </a:t>
            </a:r>
          </a:p>
          <a:p>
            <a:pPr marL="285750" indent="-285750">
              <a:buChar char="•"/>
            </a:pPr>
            <a:r>
              <a:rPr lang="pl-PL" sz="2800"/>
              <a:t>Pozwala je zapisać w kolekcji</a:t>
            </a:r>
          </a:p>
          <a:p>
            <a:pPr marL="285750" indent="-285750">
              <a:buChar char="•"/>
            </a:pPr>
            <a:r>
              <a:rPr lang="pl-PL" sz="2800" err="1"/>
              <a:t>WYświetla</a:t>
            </a:r>
            <a:r>
              <a:rPr lang="pl-PL" sz="2800"/>
              <a:t> model 3d klocka</a:t>
            </a:r>
          </a:p>
          <a:p>
            <a:endParaRPr lang="pl-PL"/>
          </a:p>
        </p:txBody>
      </p:sp>
      <p:sp>
        <p:nvSpPr>
          <p:cNvPr id="5" name="pole tekstowe 4">
            <a:extLst>
              <a:ext uri="{FF2B5EF4-FFF2-40B4-BE49-F238E27FC236}">
                <a16:creationId xmlns:a16="http://schemas.microsoft.com/office/drawing/2014/main" id="{EB4D9022-7AD2-4182-A4D1-CDD84CC60481}"/>
              </a:ext>
            </a:extLst>
          </p:cNvPr>
          <p:cNvSpPr txBox="1"/>
          <p:nvPr/>
        </p:nvSpPr>
        <p:spPr>
          <a:xfrm>
            <a:off x="6047117" y="554967"/>
            <a:ext cx="56042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4000"/>
              <a:t>Założenia aplikacji</a:t>
            </a:r>
            <a:endParaRPr lang="pl-PL" err="1"/>
          </a:p>
        </p:txBody>
      </p:sp>
      <p:pic>
        <p:nvPicPr>
          <p:cNvPr id="2" name="Obraz 5">
            <a:extLst>
              <a:ext uri="{FF2B5EF4-FFF2-40B4-BE49-F238E27FC236}">
                <a16:creationId xmlns:a16="http://schemas.microsoft.com/office/drawing/2014/main" id="{C06A6DA7-A8B3-4203-B2DF-CF622BF3082B}"/>
              </a:ext>
            </a:extLst>
          </p:cNvPr>
          <p:cNvPicPr>
            <a:picLocks noChangeAspect="1"/>
          </p:cNvPicPr>
          <p:nvPr/>
        </p:nvPicPr>
        <p:blipFill>
          <a:blip r:embed="rId2"/>
          <a:stretch>
            <a:fillRect/>
          </a:stretch>
        </p:blipFill>
        <p:spPr>
          <a:xfrm>
            <a:off x="1499839" y="1825083"/>
            <a:ext cx="3198541" cy="3198541"/>
          </a:xfrm>
          <a:prstGeom prst="rect">
            <a:avLst/>
          </a:prstGeom>
        </p:spPr>
      </p:pic>
    </p:spTree>
    <p:extLst>
      <p:ext uri="{BB962C8B-B14F-4D97-AF65-F5344CB8AC3E}">
        <p14:creationId xmlns:p14="http://schemas.microsoft.com/office/powerpoint/2010/main" val="2878097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2">
            <a:extLst>
              <a:ext uri="{FF2B5EF4-FFF2-40B4-BE49-F238E27FC236}">
                <a16:creationId xmlns:a16="http://schemas.microsoft.com/office/drawing/2014/main" id="{3C47763A-E889-48C4-A848-EDD431C3331A}"/>
              </a:ext>
            </a:extLst>
          </p:cNvPr>
          <p:cNvPicPr>
            <a:picLocks noChangeAspect="1"/>
          </p:cNvPicPr>
          <p:nvPr/>
        </p:nvPicPr>
        <p:blipFill>
          <a:blip r:embed="rId2"/>
          <a:stretch>
            <a:fillRect/>
          </a:stretch>
        </p:blipFill>
        <p:spPr>
          <a:xfrm>
            <a:off x="-5751" y="-2875"/>
            <a:ext cx="13727501" cy="6863750"/>
          </a:xfrm>
          <a:prstGeom prst="rect">
            <a:avLst/>
          </a:prstGeom>
        </p:spPr>
      </p:pic>
    </p:spTree>
    <p:extLst>
      <p:ext uri="{BB962C8B-B14F-4D97-AF65-F5344CB8AC3E}">
        <p14:creationId xmlns:p14="http://schemas.microsoft.com/office/powerpoint/2010/main" val="150104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2">
            <a:extLst>
              <a:ext uri="{FF2B5EF4-FFF2-40B4-BE49-F238E27FC236}">
                <a16:creationId xmlns:a16="http://schemas.microsoft.com/office/drawing/2014/main" id="{F631FCCE-FF1A-4CAA-AA65-258B27EF56DE}"/>
              </a:ext>
            </a:extLst>
          </p:cNvPr>
          <p:cNvPicPr>
            <a:picLocks noChangeAspect="1"/>
          </p:cNvPicPr>
          <p:nvPr/>
        </p:nvPicPr>
        <p:blipFill>
          <a:blip r:embed="rId2"/>
          <a:stretch>
            <a:fillRect/>
          </a:stretch>
        </p:blipFill>
        <p:spPr>
          <a:xfrm>
            <a:off x="-356936" y="6108"/>
            <a:ext cx="12907992" cy="6855210"/>
          </a:xfrm>
          <a:prstGeom prst="rect">
            <a:avLst/>
          </a:prstGeom>
        </p:spPr>
      </p:pic>
    </p:spTree>
    <p:extLst>
      <p:ext uri="{BB962C8B-B14F-4D97-AF65-F5344CB8AC3E}">
        <p14:creationId xmlns:p14="http://schemas.microsoft.com/office/powerpoint/2010/main" val="61915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E9E3DB5A-5B6F-4D0E-B18E-18F846A4371B}"/>
              </a:ext>
            </a:extLst>
          </p:cNvPr>
          <p:cNvSpPr>
            <a:spLocks noGrp="1"/>
          </p:cNvSpPr>
          <p:nvPr>
            <p:ph type="body" idx="1"/>
          </p:nvPr>
        </p:nvSpPr>
        <p:spPr>
          <a:xfrm>
            <a:off x="6091537" y="1503283"/>
            <a:ext cx="5549598" cy="4805442"/>
          </a:xfrm>
        </p:spPr>
        <p:txBody>
          <a:bodyPr/>
          <a:lstStyle/>
          <a:p>
            <a:pPr marL="285750" indent="-285750">
              <a:buChar char="•"/>
            </a:pPr>
            <a:r>
              <a:rPr lang="pl-PL"/>
              <a:t>Po raz pierwszy zaprezentowany podczas konferencji WWDC w 2017 roku</a:t>
            </a:r>
          </a:p>
          <a:p>
            <a:pPr marL="285750" indent="-285750">
              <a:buChar char="•"/>
            </a:pPr>
            <a:r>
              <a:rPr lang="pl-PL"/>
              <a:t>Umożliwia tworzenie modeli sztucznej inteligencji przy pomocy uczenia maszynowego</a:t>
            </a:r>
          </a:p>
          <a:p>
            <a:pPr marL="285750" indent="-285750">
              <a:buChar char="•"/>
            </a:pPr>
            <a:r>
              <a:rPr lang="pl-PL"/>
              <a:t>Pozwala na dynamiczne uczenie modeli na urządzeniu użytkownika</a:t>
            </a:r>
          </a:p>
          <a:p>
            <a:pPr marL="285750" indent="-285750">
              <a:buChar char="•"/>
            </a:pPr>
            <a:r>
              <a:rPr lang="pl-PL"/>
              <a:t>Jest zoptymalizowany pod chipy firmy </a:t>
            </a:r>
            <a:r>
              <a:rPr lang="pl-PL" err="1"/>
              <a:t>apple</a:t>
            </a:r>
            <a:endParaRPr lang="pl-PL"/>
          </a:p>
          <a:p>
            <a:endParaRPr lang="pl-PL"/>
          </a:p>
        </p:txBody>
      </p:sp>
      <p:pic>
        <p:nvPicPr>
          <p:cNvPr id="4" name="Obraz 4" descr="Obraz zawierający tekst, kontener, pojemnik&#10;&#10;Opis wygenerowany automatycznie">
            <a:extLst>
              <a:ext uri="{FF2B5EF4-FFF2-40B4-BE49-F238E27FC236}">
                <a16:creationId xmlns:a16="http://schemas.microsoft.com/office/drawing/2014/main" id="{8942FA7E-68A1-4A5C-ACFE-DB320251A46C}"/>
              </a:ext>
            </a:extLst>
          </p:cNvPr>
          <p:cNvPicPr>
            <a:picLocks noChangeAspect="1"/>
          </p:cNvPicPr>
          <p:nvPr/>
        </p:nvPicPr>
        <p:blipFill>
          <a:blip r:embed="rId2"/>
          <a:stretch>
            <a:fillRect/>
          </a:stretch>
        </p:blipFill>
        <p:spPr>
          <a:xfrm>
            <a:off x="1009291" y="1505310"/>
            <a:ext cx="3861758" cy="3861758"/>
          </a:xfrm>
          <a:prstGeom prst="rect">
            <a:avLst/>
          </a:prstGeom>
        </p:spPr>
      </p:pic>
      <p:sp>
        <p:nvSpPr>
          <p:cNvPr id="5" name="pole tekstowe 4">
            <a:extLst>
              <a:ext uri="{FF2B5EF4-FFF2-40B4-BE49-F238E27FC236}">
                <a16:creationId xmlns:a16="http://schemas.microsoft.com/office/drawing/2014/main" id="{EB4D9022-7AD2-4182-A4D1-CDD84CC60481}"/>
              </a:ext>
            </a:extLst>
          </p:cNvPr>
          <p:cNvSpPr txBox="1"/>
          <p:nvPr/>
        </p:nvSpPr>
        <p:spPr>
          <a:xfrm>
            <a:off x="6047117" y="554967"/>
            <a:ext cx="56042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4000" err="1"/>
              <a:t>CoreML</a:t>
            </a:r>
            <a:r>
              <a:rPr lang="pl-PL" sz="4000"/>
              <a:t> </a:t>
            </a:r>
          </a:p>
        </p:txBody>
      </p:sp>
    </p:spTree>
    <p:extLst>
      <p:ext uri="{BB962C8B-B14F-4D97-AF65-F5344CB8AC3E}">
        <p14:creationId xmlns:p14="http://schemas.microsoft.com/office/powerpoint/2010/main" val="2249172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8883D29-5556-407C-AAAD-F1519B05FAF5}"/>
              </a:ext>
            </a:extLst>
          </p:cNvPr>
          <p:cNvSpPr>
            <a:spLocks noGrp="1"/>
          </p:cNvSpPr>
          <p:nvPr>
            <p:ph type="title"/>
          </p:nvPr>
        </p:nvSpPr>
        <p:spPr>
          <a:xfrm>
            <a:off x="550863" y="549276"/>
            <a:ext cx="5971936" cy="1963828"/>
          </a:xfrm>
        </p:spPr>
        <p:txBody>
          <a:bodyPr vert="horz" lIns="91440" tIns="45720" rIns="91440" bIns="45720" rtlCol="0" anchor="ctr">
            <a:noAutofit/>
          </a:bodyPr>
          <a:lstStyle/>
          <a:p>
            <a:pPr algn="ctr"/>
            <a:r>
              <a:rPr lang="pl-PL" sz="5400">
                <a:latin typeface="Avenir Next LT Pro"/>
              </a:rPr>
              <a:t>Przygotowywanie danych</a:t>
            </a:r>
          </a:p>
        </p:txBody>
      </p:sp>
      <p:pic>
        <p:nvPicPr>
          <p:cNvPr id="3" name="Obraz 3">
            <a:extLst>
              <a:ext uri="{FF2B5EF4-FFF2-40B4-BE49-F238E27FC236}">
                <a16:creationId xmlns:a16="http://schemas.microsoft.com/office/drawing/2014/main" id="{B8EFF85C-CF03-43AA-87AD-1F06F966AE02}"/>
              </a:ext>
            </a:extLst>
          </p:cNvPr>
          <p:cNvPicPr>
            <a:picLocks noChangeAspect="1"/>
          </p:cNvPicPr>
          <p:nvPr/>
        </p:nvPicPr>
        <p:blipFill>
          <a:blip r:embed="rId2"/>
          <a:stretch>
            <a:fillRect/>
          </a:stretch>
        </p:blipFill>
        <p:spPr>
          <a:xfrm>
            <a:off x="554966" y="2264320"/>
            <a:ext cx="5992483" cy="4299058"/>
          </a:xfrm>
          <a:prstGeom prst="rect">
            <a:avLst/>
          </a:prstGeom>
        </p:spPr>
      </p:pic>
      <p:pic>
        <p:nvPicPr>
          <p:cNvPr id="4" name="Obraz 4" descr="Obraz zawierający stół&#10;&#10;Opis wygenerowany automatycznie">
            <a:extLst>
              <a:ext uri="{FF2B5EF4-FFF2-40B4-BE49-F238E27FC236}">
                <a16:creationId xmlns:a16="http://schemas.microsoft.com/office/drawing/2014/main" id="{3D467F08-9456-4EE5-8935-7D240F8E3133}"/>
              </a:ext>
            </a:extLst>
          </p:cNvPr>
          <p:cNvPicPr>
            <a:picLocks noChangeAspect="1"/>
          </p:cNvPicPr>
          <p:nvPr/>
        </p:nvPicPr>
        <p:blipFill>
          <a:blip r:embed="rId3"/>
          <a:stretch>
            <a:fillRect/>
          </a:stretch>
        </p:blipFill>
        <p:spPr>
          <a:xfrm>
            <a:off x="6535947" y="923568"/>
            <a:ext cx="4971690" cy="5557205"/>
          </a:xfrm>
          <a:prstGeom prst="rect">
            <a:avLst/>
          </a:prstGeom>
        </p:spPr>
      </p:pic>
    </p:spTree>
    <p:extLst>
      <p:ext uri="{BB962C8B-B14F-4D97-AF65-F5344CB8AC3E}">
        <p14:creationId xmlns:p14="http://schemas.microsoft.com/office/powerpoint/2010/main" val="150289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5">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7">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9" name="Rectangle 28">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7" name="Rectangle 36">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5" name="Rectangle 34">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ytuł 1">
            <a:extLst>
              <a:ext uri="{FF2B5EF4-FFF2-40B4-BE49-F238E27FC236}">
                <a16:creationId xmlns:a16="http://schemas.microsoft.com/office/drawing/2014/main" id="{C2D5C7D1-6586-44FA-BA2A-7E33859EFB11}"/>
              </a:ext>
            </a:extLst>
          </p:cNvPr>
          <p:cNvSpPr>
            <a:spLocks noGrp="1"/>
          </p:cNvSpPr>
          <p:nvPr>
            <p:ph type="title"/>
          </p:nvPr>
        </p:nvSpPr>
        <p:spPr>
          <a:xfrm>
            <a:off x="7086315" y="545126"/>
            <a:ext cx="4554821" cy="2186096"/>
          </a:xfrm>
        </p:spPr>
        <p:txBody>
          <a:bodyPr anchor="t">
            <a:normAutofit/>
          </a:bodyPr>
          <a:lstStyle/>
          <a:p>
            <a:r>
              <a:rPr lang="pl-PL" sz="4700"/>
              <a:t>Co to jest sztuczna inteligencja?</a:t>
            </a:r>
          </a:p>
        </p:txBody>
      </p:sp>
      <p:pic>
        <p:nvPicPr>
          <p:cNvPr id="4" name="Obraz 4" descr="Obraz zawierający osoba, scena&#10;&#10;Opis wygenerowany automatycznie">
            <a:extLst>
              <a:ext uri="{FF2B5EF4-FFF2-40B4-BE49-F238E27FC236}">
                <a16:creationId xmlns:a16="http://schemas.microsoft.com/office/drawing/2014/main" id="{B29EF52C-EF59-4C1B-9DB2-7E068DE8B4DD}"/>
              </a:ext>
            </a:extLst>
          </p:cNvPr>
          <p:cNvPicPr>
            <a:picLocks noChangeAspect="1"/>
          </p:cNvPicPr>
          <p:nvPr/>
        </p:nvPicPr>
        <p:blipFill rotWithShape="1">
          <a:blip r:embed="rId2"/>
          <a:srcRect l="28359" r="18783"/>
          <a:stretch/>
        </p:blipFill>
        <p:spPr>
          <a:xfrm>
            <a:off x="854428" y="540000"/>
            <a:ext cx="5420858" cy="5768725"/>
          </a:xfrm>
          <a:prstGeom prst="rect">
            <a:avLst/>
          </a:prstGeom>
        </p:spPr>
      </p:pic>
      <p:sp>
        <p:nvSpPr>
          <p:cNvPr id="3" name="Symbol zastępczy zawartości 2">
            <a:extLst>
              <a:ext uri="{FF2B5EF4-FFF2-40B4-BE49-F238E27FC236}">
                <a16:creationId xmlns:a16="http://schemas.microsoft.com/office/drawing/2014/main" id="{CBC17EF1-6A47-4510-8E68-7A878414625A}"/>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269875" indent="-269875"/>
            <a:r>
              <a:rPr lang="pl-PL">
                <a:ea typeface="+mn-lt"/>
                <a:cs typeface="+mn-lt"/>
              </a:rPr>
              <a:t>Sztuczna inteligencja to (SI) zdolność maszyn do wykazywania ludzkich umiejętności, takich jak rozumowanie, uczenie się, planowanie i kreatywność.</a:t>
            </a:r>
            <a:endParaRPr lang="pl-PL"/>
          </a:p>
        </p:txBody>
      </p:sp>
    </p:spTree>
    <p:extLst>
      <p:ext uri="{BB962C8B-B14F-4D97-AF65-F5344CB8AC3E}">
        <p14:creationId xmlns:p14="http://schemas.microsoft.com/office/powerpoint/2010/main" val="35582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Obraz 3" descr="Obraz zawierający drewniane, zamknąć&#10;&#10;Opis wygenerowany automatycznie">
            <a:extLst>
              <a:ext uri="{FF2B5EF4-FFF2-40B4-BE49-F238E27FC236}">
                <a16:creationId xmlns:a16="http://schemas.microsoft.com/office/drawing/2014/main" id="{94AFAF0D-97ED-4246-BFC1-488859D170CB}"/>
              </a:ext>
            </a:extLst>
          </p:cNvPr>
          <p:cNvPicPr>
            <a:picLocks noChangeAspect="1"/>
          </p:cNvPicPr>
          <p:nvPr/>
        </p:nvPicPr>
        <p:blipFill rotWithShape="1">
          <a:blip r:embed="rId2"/>
          <a:srcRect l="10293" r="9107"/>
          <a:stretch/>
        </p:blipFill>
        <p:spPr>
          <a:xfrm>
            <a:off x="-1" y="10"/>
            <a:ext cx="7370057" cy="6857990"/>
          </a:xfrm>
          <a:prstGeom prst="rect">
            <a:avLst/>
          </a:prstGeom>
        </p:spPr>
      </p:pic>
      <p:pic>
        <p:nvPicPr>
          <p:cNvPr id="2" name="Obraz 2">
            <a:extLst>
              <a:ext uri="{FF2B5EF4-FFF2-40B4-BE49-F238E27FC236}">
                <a16:creationId xmlns:a16="http://schemas.microsoft.com/office/drawing/2014/main" id="{3119A1F6-3EFF-46EC-A42B-7CCEA2CA1644}"/>
              </a:ext>
            </a:extLst>
          </p:cNvPr>
          <p:cNvPicPr>
            <a:picLocks noChangeAspect="1"/>
          </p:cNvPicPr>
          <p:nvPr/>
        </p:nvPicPr>
        <p:blipFill rotWithShape="1">
          <a:blip r:embed="rId3"/>
          <a:srcRect t="4189" r="-3" b="-3"/>
          <a:stretch/>
        </p:blipFill>
        <p:spPr>
          <a:xfrm>
            <a:off x="7534656" y="1"/>
            <a:ext cx="4657344" cy="3346704"/>
          </a:xfrm>
          <a:prstGeom prst="rect">
            <a:avLst/>
          </a:prstGeom>
        </p:spPr>
      </p:pic>
      <p:pic>
        <p:nvPicPr>
          <p:cNvPr id="4" name="Obraz 4" descr="Obraz zawierający woda, zewnętrzne, przyroda, czerwony&#10;&#10;Opis wygenerowany automatycznie">
            <a:extLst>
              <a:ext uri="{FF2B5EF4-FFF2-40B4-BE49-F238E27FC236}">
                <a16:creationId xmlns:a16="http://schemas.microsoft.com/office/drawing/2014/main" id="{7F7C81DF-4056-4D42-AF1E-1E16EE20092B}"/>
              </a:ext>
            </a:extLst>
          </p:cNvPr>
          <p:cNvPicPr>
            <a:picLocks noChangeAspect="1"/>
          </p:cNvPicPr>
          <p:nvPr/>
        </p:nvPicPr>
        <p:blipFill rotWithShape="1">
          <a:blip r:embed="rId4"/>
          <a:srcRect r="-3" b="4186"/>
          <a:stretch/>
        </p:blipFill>
        <p:spPr>
          <a:xfrm>
            <a:off x="7534654" y="3511296"/>
            <a:ext cx="4657346" cy="3346704"/>
          </a:xfrm>
          <a:prstGeom prst="rect">
            <a:avLst/>
          </a:prstGeom>
        </p:spPr>
      </p:pic>
    </p:spTree>
    <p:extLst>
      <p:ext uri="{BB962C8B-B14F-4D97-AF65-F5344CB8AC3E}">
        <p14:creationId xmlns:p14="http://schemas.microsoft.com/office/powerpoint/2010/main" val="2865114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Obraz 2">
            <a:extLst>
              <a:ext uri="{FF2B5EF4-FFF2-40B4-BE49-F238E27FC236}">
                <a16:creationId xmlns:a16="http://schemas.microsoft.com/office/drawing/2014/main" id="{3E68815C-E8DA-42F6-BA9C-7CCDEC7B29DC}"/>
              </a:ext>
            </a:extLst>
          </p:cNvPr>
          <p:cNvPicPr>
            <a:picLocks noChangeAspect="1"/>
          </p:cNvPicPr>
          <p:nvPr/>
        </p:nvPicPr>
        <p:blipFill rotWithShape="1">
          <a:blip r:embed="rId2"/>
          <a:srcRect l="12629" r="6771"/>
          <a:stretch/>
        </p:blipFill>
        <p:spPr>
          <a:xfrm>
            <a:off x="-1" y="10"/>
            <a:ext cx="7370057" cy="6857990"/>
          </a:xfrm>
          <a:prstGeom prst="rect">
            <a:avLst/>
          </a:prstGeom>
        </p:spPr>
      </p:pic>
      <p:pic>
        <p:nvPicPr>
          <p:cNvPr id="3" name="Obraz 3">
            <a:extLst>
              <a:ext uri="{FF2B5EF4-FFF2-40B4-BE49-F238E27FC236}">
                <a16:creationId xmlns:a16="http://schemas.microsoft.com/office/drawing/2014/main" id="{4B689E82-E174-4BB9-A56E-9B0CA64E4B2D}"/>
              </a:ext>
            </a:extLst>
          </p:cNvPr>
          <p:cNvPicPr>
            <a:picLocks noChangeAspect="1"/>
          </p:cNvPicPr>
          <p:nvPr/>
        </p:nvPicPr>
        <p:blipFill rotWithShape="1">
          <a:blip r:embed="rId3"/>
          <a:srcRect t="3864" r="-3" b="322"/>
          <a:stretch/>
        </p:blipFill>
        <p:spPr>
          <a:xfrm>
            <a:off x="7534656" y="1"/>
            <a:ext cx="4657344" cy="3346704"/>
          </a:xfrm>
          <a:prstGeom prst="rect">
            <a:avLst/>
          </a:prstGeom>
        </p:spPr>
      </p:pic>
      <p:pic>
        <p:nvPicPr>
          <p:cNvPr id="4" name="Obraz 4" descr="Obraz zawierający drewniane, wyroby metalowe, zamknąć, drewno&#10;&#10;Opis wygenerowany automatycznie">
            <a:extLst>
              <a:ext uri="{FF2B5EF4-FFF2-40B4-BE49-F238E27FC236}">
                <a16:creationId xmlns:a16="http://schemas.microsoft.com/office/drawing/2014/main" id="{F51C811D-4E6A-4A59-B16B-822DFE526AE0}"/>
              </a:ext>
            </a:extLst>
          </p:cNvPr>
          <p:cNvPicPr>
            <a:picLocks noChangeAspect="1"/>
          </p:cNvPicPr>
          <p:nvPr/>
        </p:nvPicPr>
        <p:blipFill rotWithShape="1">
          <a:blip r:embed="rId4"/>
          <a:srcRect t="4189" r="-3" b="-3"/>
          <a:stretch/>
        </p:blipFill>
        <p:spPr>
          <a:xfrm>
            <a:off x="7534654" y="3511296"/>
            <a:ext cx="4657346" cy="3346704"/>
          </a:xfrm>
          <a:prstGeom prst="rect">
            <a:avLst/>
          </a:prstGeom>
        </p:spPr>
      </p:pic>
    </p:spTree>
    <p:extLst>
      <p:ext uri="{BB962C8B-B14F-4D97-AF65-F5344CB8AC3E}">
        <p14:creationId xmlns:p14="http://schemas.microsoft.com/office/powerpoint/2010/main" val="3481409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9" name="Rectangle 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2" name="Group 1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7" name="Rectangle 1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3" name="Group 1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5" name="Rectangle 1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2" name="Rectangle 21">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5" name="Rectangle 24">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3" name="Rectangle 32">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30">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ytuł 1">
            <a:extLst>
              <a:ext uri="{FF2B5EF4-FFF2-40B4-BE49-F238E27FC236}">
                <a16:creationId xmlns:a16="http://schemas.microsoft.com/office/drawing/2014/main" id="{E043FA6A-8555-49BD-BF3D-42C14E4F9D72}"/>
              </a:ext>
            </a:extLst>
          </p:cNvPr>
          <p:cNvSpPr>
            <a:spLocks noGrp="1"/>
          </p:cNvSpPr>
          <p:nvPr>
            <p:ph type="title"/>
          </p:nvPr>
        </p:nvSpPr>
        <p:spPr>
          <a:xfrm>
            <a:off x="540000" y="549276"/>
            <a:ext cx="4500561" cy="4259814"/>
          </a:xfrm>
        </p:spPr>
        <p:txBody>
          <a:bodyPr vert="horz" lIns="91440" tIns="45720" rIns="91440" bIns="45720" rtlCol="0" anchor="b">
            <a:normAutofit/>
          </a:bodyPr>
          <a:lstStyle/>
          <a:p>
            <a:pPr algn="ctr"/>
            <a:r>
              <a:rPr lang="en-US" sz="7200" err="1">
                <a:latin typeface="Avenir Next LT Pro"/>
              </a:rPr>
              <a:t>Tworzenie</a:t>
            </a:r>
            <a:r>
              <a:rPr lang="en-US" sz="7200">
                <a:latin typeface="Avenir Next LT Pro"/>
              </a:rPr>
              <a:t> </a:t>
            </a:r>
            <a:r>
              <a:rPr lang="en-US" sz="7200" err="1">
                <a:latin typeface="Avenir Next LT Pro"/>
              </a:rPr>
              <a:t>projektu</a:t>
            </a:r>
            <a:endParaRPr lang="pl-PL" sz="7200">
              <a:latin typeface="Avenir Next LT Pro"/>
            </a:endParaRPr>
          </a:p>
        </p:txBody>
      </p:sp>
      <p:pic>
        <p:nvPicPr>
          <p:cNvPr id="3" name="Obraz 3">
            <a:extLst>
              <a:ext uri="{FF2B5EF4-FFF2-40B4-BE49-F238E27FC236}">
                <a16:creationId xmlns:a16="http://schemas.microsoft.com/office/drawing/2014/main" id="{4D98C794-35E4-460D-9CD8-C7141A584030}"/>
              </a:ext>
            </a:extLst>
          </p:cNvPr>
          <p:cNvPicPr>
            <a:picLocks noChangeAspect="1"/>
          </p:cNvPicPr>
          <p:nvPr/>
        </p:nvPicPr>
        <p:blipFill>
          <a:blip r:embed="rId2"/>
          <a:stretch>
            <a:fillRect/>
          </a:stretch>
        </p:blipFill>
        <p:spPr>
          <a:xfrm>
            <a:off x="5591422" y="1193531"/>
            <a:ext cx="6049714" cy="4461663"/>
          </a:xfrm>
          <a:prstGeom prst="rect">
            <a:avLst/>
          </a:prstGeom>
        </p:spPr>
      </p:pic>
    </p:spTree>
    <p:extLst>
      <p:ext uri="{BB962C8B-B14F-4D97-AF65-F5344CB8AC3E}">
        <p14:creationId xmlns:p14="http://schemas.microsoft.com/office/powerpoint/2010/main" val="1459548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raz 2">
            <a:extLst>
              <a:ext uri="{FF2B5EF4-FFF2-40B4-BE49-F238E27FC236}">
                <a16:creationId xmlns:a16="http://schemas.microsoft.com/office/drawing/2014/main" id="{70859981-BC86-4BBC-BCFB-DD7D86C9D0CB}"/>
              </a:ext>
            </a:extLst>
          </p:cNvPr>
          <p:cNvPicPr>
            <a:picLocks noChangeAspect="1"/>
          </p:cNvPicPr>
          <p:nvPr/>
        </p:nvPicPr>
        <p:blipFill rotWithShape="1">
          <a:blip r:embed="rId2"/>
          <a:srcRect b="174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2387290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raz 2">
            <a:extLst>
              <a:ext uri="{FF2B5EF4-FFF2-40B4-BE49-F238E27FC236}">
                <a16:creationId xmlns:a16="http://schemas.microsoft.com/office/drawing/2014/main" id="{49B457DB-9EDB-47FF-8A66-B5B3A58D0915}"/>
              </a:ext>
            </a:extLst>
          </p:cNvPr>
          <p:cNvPicPr>
            <a:picLocks noChangeAspect="1"/>
          </p:cNvPicPr>
          <p:nvPr/>
        </p:nvPicPr>
        <p:blipFill rotWithShape="1">
          <a:blip r:embed="rId2"/>
          <a:srcRect r="444"/>
          <a:stretch/>
        </p:blipFill>
        <p:spPr>
          <a:xfrm>
            <a:off x="167288" y="92936"/>
            <a:ext cx="11801689" cy="664426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140175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raz 2">
            <a:extLst>
              <a:ext uri="{FF2B5EF4-FFF2-40B4-BE49-F238E27FC236}">
                <a16:creationId xmlns:a16="http://schemas.microsoft.com/office/drawing/2014/main" id="{6B45DE10-84A7-49D6-87D8-4D18EE616922}"/>
              </a:ext>
            </a:extLst>
          </p:cNvPr>
          <p:cNvPicPr>
            <a:picLocks noChangeAspect="1"/>
          </p:cNvPicPr>
          <p:nvPr/>
        </p:nvPicPr>
        <p:blipFill rotWithShape="1">
          <a:blip r:embed="rId2"/>
          <a:srcRect b="174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987139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raz 2">
            <a:extLst>
              <a:ext uri="{FF2B5EF4-FFF2-40B4-BE49-F238E27FC236}">
                <a16:creationId xmlns:a16="http://schemas.microsoft.com/office/drawing/2014/main" id="{C2989B42-E489-4767-A20F-568019724184}"/>
              </a:ext>
            </a:extLst>
          </p:cNvPr>
          <p:cNvPicPr>
            <a:picLocks noChangeAspect="1"/>
          </p:cNvPicPr>
          <p:nvPr/>
        </p:nvPicPr>
        <p:blipFill rotWithShape="1">
          <a:blip r:embed="rId2"/>
          <a:srcRect b="174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577452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raz 2" descr="Obraz zawierający stół&#10;&#10;Opis wygenerowany automatycznie">
            <a:extLst>
              <a:ext uri="{FF2B5EF4-FFF2-40B4-BE49-F238E27FC236}">
                <a16:creationId xmlns:a16="http://schemas.microsoft.com/office/drawing/2014/main" id="{68FFB165-0D04-43F3-9F44-46F825ED3D1C}"/>
              </a:ext>
            </a:extLst>
          </p:cNvPr>
          <p:cNvPicPr>
            <a:picLocks noChangeAspect="1"/>
          </p:cNvPicPr>
          <p:nvPr/>
        </p:nvPicPr>
        <p:blipFill rotWithShape="1">
          <a:blip r:embed="rId2"/>
          <a:srcRect b="174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945790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3" descr="Obraz zawierający tekst&#10;&#10;Opis wygenerowany automatycznie">
            <a:extLst>
              <a:ext uri="{FF2B5EF4-FFF2-40B4-BE49-F238E27FC236}">
                <a16:creationId xmlns:a16="http://schemas.microsoft.com/office/drawing/2014/main" id="{C2791220-A131-4237-89B3-E131DF91AB7D}"/>
              </a:ext>
            </a:extLst>
          </p:cNvPr>
          <p:cNvPicPr>
            <a:picLocks noChangeAspect="1"/>
          </p:cNvPicPr>
          <p:nvPr/>
        </p:nvPicPr>
        <p:blipFill>
          <a:blip r:embed="rId2"/>
          <a:stretch>
            <a:fillRect/>
          </a:stretch>
        </p:blipFill>
        <p:spPr>
          <a:xfrm>
            <a:off x="3717" y="453812"/>
            <a:ext cx="13996638" cy="5773813"/>
          </a:xfrm>
          <a:prstGeom prst="rect">
            <a:avLst/>
          </a:prstGeom>
        </p:spPr>
      </p:pic>
    </p:spTree>
    <p:extLst>
      <p:ext uri="{BB962C8B-B14F-4D97-AF65-F5344CB8AC3E}">
        <p14:creationId xmlns:p14="http://schemas.microsoft.com/office/powerpoint/2010/main" val="546085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2" descr="Obraz zawierający tekst&#10;&#10;Opis wygenerowany automatycznie">
            <a:extLst>
              <a:ext uri="{FF2B5EF4-FFF2-40B4-BE49-F238E27FC236}">
                <a16:creationId xmlns:a16="http://schemas.microsoft.com/office/drawing/2014/main" id="{86E46D4D-A569-4E37-9949-447E3AF04506}"/>
              </a:ext>
            </a:extLst>
          </p:cNvPr>
          <p:cNvPicPr>
            <a:picLocks noChangeAspect="1"/>
          </p:cNvPicPr>
          <p:nvPr/>
        </p:nvPicPr>
        <p:blipFill>
          <a:blip r:embed="rId2"/>
          <a:stretch>
            <a:fillRect/>
          </a:stretch>
        </p:blipFill>
        <p:spPr>
          <a:xfrm>
            <a:off x="2680010" y="1695397"/>
            <a:ext cx="6831980" cy="3457912"/>
          </a:xfrm>
          <a:prstGeom prst="rect">
            <a:avLst/>
          </a:prstGeom>
        </p:spPr>
      </p:pic>
    </p:spTree>
    <p:extLst>
      <p:ext uri="{BB962C8B-B14F-4D97-AF65-F5344CB8AC3E}">
        <p14:creationId xmlns:p14="http://schemas.microsoft.com/office/powerpoint/2010/main" val="52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7">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9">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21" name="Oval 20">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5" name="Freeform: Shape 24">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ytuł 1">
            <a:extLst>
              <a:ext uri="{FF2B5EF4-FFF2-40B4-BE49-F238E27FC236}">
                <a16:creationId xmlns:a16="http://schemas.microsoft.com/office/drawing/2014/main" id="{7921BE02-6EE4-43AA-A695-396D96161DB3}"/>
              </a:ext>
            </a:extLst>
          </p:cNvPr>
          <p:cNvSpPr>
            <a:spLocks noGrp="1"/>
          </p:cNvSpPr>
          <p:nvPr>
            <p:ph type="title"/>
          </p:nvPr>
        </p:nvSpPr>
        <p:spPr>
          <a:xfrm>
            <a:off x="540000" y="540000"/>
            <a:ext cx="4500561" cy="2181946"/>
          </a:xfrm>
        </p:spPr>
        <p:txBody>
          <a:bodyPr anchor="t">
            <a:normAutofit/>
          </a:bodyPr>
          <a:lstStyle/>
          <a:p>
            <a:r>
              <a:rPr lang="pl-PL">
                <a:latin typeface="Arial"/>
                <a:cs typeface="Arial"/>
              </a:rPr>
              <a:t>Początki </a:t>
            </a:r>
          </a:p>
        </p:txBody>
      </p:sp>
      <p:sp>
        <p:nvSpPr>
          <p:cNvPr id="3" name="Symbol zastępczy zawartości 2">
            <a:extLst>
              <a:ext uri="{FF2B5EF4-FFF2-40B4-BE49-F238E27FC236}">
                <a16:creationId xmlns:a16="http://schemas.microsoft.com/office/drawing/2014/main" id="{A5D11BB8-E3B6-4F6F-9B20-4A26269155FD}"/>
              </a:ext>
            </a:extLst>
          </p:cNvPr>
          <p:cNvSpPr>
            <a:spLocks noGrp="1"/>
          </p:cNvSpPr>
          <p:nvPr>
            <p:ph idx="1"/>
          </p:nvPr>
        </p:nvSpPr>
        <p:spPr>
          <a:xfrm>
            <a:off x="550863" y="2947121"/>
            <a:ext cx="4500562" cy="3361604"/>
          </a:xfrm>
        </p:spPr>
        <p:txBody>
          <a:bodyPr vert="horz" lIns="91440" tIns="45720" rIns="91440" bIns="45720" rtlCol="0" anchor="t">
            <a:normAutofit/>
          </a:bodyPr>
          <a:lstStyle/>
          <a:p>
            <a:pPr marL="269875" indent="-269875">
              <a:lnSpc>
                <a:spcPct val="115000"/>
              </a:lnSpc>
            </a:pPr>
            <a:r>
              <a:rPr lang="pl-PL" sz="1500">
                <a:ea typeface="+mn-lt"/>
                <a:cs typeface="+mn-lt"/>
              </a:rPr>
              <a:t>W 1956 r., John </a:t>
            </a:r>
            <a:r>
              <a:rPr lang="pl-PL" sz="1500" err="1">
                <a:ea typeface="+mn-lt"/>
                <a:cs typeface="+mn-lt"/>
              </a:rPr>
              <a:t>McCarthy</a:t>
            </a:r>
            <a:r>
              <a:rPr lang="pl-PL" sz="1500">
                <a:ea typeface="+mn-lt"/>
                <a:cs typeface="+mn-lt"/>
              </a:rPr>
              <a:t>, Amerykański informatyk, zorganizował Konferencję w </a:t>
            </a:r>
            <a:r>
              <a:rPr lang="pl-PL" sz="1500" err="1">
                <a:ea typeface="+mn-lt"/>
                <a:cs typeface="+mn-lt"/>
              </a:rPr>
              <a:t>Dartmouth</a:t>
            </a:r>
            <a:r>
              <a:rPr lang="pl-PL" sz="1500">
                <a:ea typeface="+mn-lt"/>
                <a:cs typeface="+mn-lt"/>
              </a:rPr>
              <a:t>, wydarzenie, podczas którego spotkały się najznakomitsze umysły z wiodących uniwersytetów w celu przeprowadzenia burzy mózgów. To właśnie tutaj oficjalnie ukuto termin sztuczna inteligencja, który łączył w sobie kilka innych terminów, takich jak cybernetyka, teoria automatów oraz przetwarzanie informacji.</a:t>
            </a:r>
            <a:endParaRPr lang="pl-PL" sz="1500"/>
          </a:p>
        </p:txBody>
      </p:sp>
      <p:pic>
        <p:nvPicPr>
          <p:cNvPr id="4" name="Obraz 4" descr="Obraz zawierający osoba, mężczyzna, okulary, noszenie&#10;&#10;Opis wygenerowany automatycznie">
            <a:extLst>
              <a:ext uri="{FF2B5EF4-FFF2-40B4-BE49-F238E27FC236}">
                <a16:creationId xmlns:a16="http://schemas.microsoft.com/office/drawing/2014/main" id="{EAA4C052-90D1-4E48-9461-96F22AAB6302}"/>
              </a:ext>
            </a:extLst>
          </p:cNvPr>
          <p:cNvPicPr>
            <a:picLocks noChangeAspect="1"/>
          </p:cNvPicPr>
          <p:nvPr/>
        </p:nvPicPr>
        <p:blipFill>
          <a:blip r:embed="rId2"/>
          <a:stretch>
            <a:fillRect/>
          </a:stretch>
        </p:blipFill>
        <p:spPr>
          <a:xfrm>
            <a:off x="7043182" y="1629000"/>
            <a:ext cx="2563636" cy="3600000"/>
          </a:xfrm>
          <a:prstGeom prst="rect">
            <a:avLst/>
          </a:prstGeom>
        </p:spPr>
      </p:pic>
    </p:spTree>
    <p:extLst>
      <p:ext uri="{BB962C8B-B14F-4D97-AF65-F5344CB8AC3E}">
        <p14:creationId xmlns:p14="http://schemas.microsoft.com/office/powerpoint/2010/main" val="1706489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3" descr="Obraz zawierający tekst&#10;&#10;Opis wygenerowany automatycznie">
            <a:extLst>
              <a:ext uri="{FF2B5EF4-FFF2-40B4-BE49-F238E27FC236}">
                <a16:creationId xmlns:a16="http://schemas.microsoft.com/office/drawing/2014/main" id="{4BBFC402-0D28-4FFB-8C0C-84F7DAEB06EF}"/>
              </a:ext>
            </a:extLst>
          </p:cNvPr>
          <p:cNvPicPr>
            <a:picLocks noChangeAspect="1"/>
          </p:cNvPicPr>
          <p:nvPr/>
        </p:nvPicPr>
        <p:blipFill>
          <a:blip r:embed="rId2"/>
          <a:stretch>
            <a:fillRect/>
          </a:stretch>
        </p:blipFill>
        <p:spPr>
          <a:xfrm>
            <a:off x="672790" y="1447408"/>
            <a:ext cx="10846419" cy="3963183"/>
          </a:xfrm>
          <a:prstGeom prst="rect">
            <a:avLst/>
          </a:prstGeom>
        </p:spPr>
      </p:pic>
    </p:spTree>
    <p:extLst>
      <p:ext uri="{BB962C8B-B14F-4D97-AF65-F5344CB8AC3E}">
        <p14:creationId xmlns:p14="http://schemas.microsoft.com/office/powerpoint/2010/main" val="1768013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2" descr="Obraz zawierający tekst&#10;&#10;Opis wygenerowany automatycznie">
            <a:extLst>
              <a:ext uri="{FF2B5EF4-FFF2-40B4-BE49-F238E27FC236}">
                <a16:creationId xmlns:a16="http://schemas.microsoft.com/office/drawing/2014/main" id="{86E46D4D-A569-4E37-9949-447E3AF04506}"/>
              </a:ext>
            </a:extLst>
          </p:cNvPr>
          <p:cNvPicPr>
            <a:picLocks noChangeAspect="1"/>
          </p:cNvPicPr>
          <p:nvPr/>
        </p:nvPicPr>
        <p:blipFill>
          <a:blip r:embed="rId2"/>
          <a:stretch>
            <a:fillRect/>
          </a:stretch>
        </p:blipFill>
        <p:spPr>
          <a:xfrm>
            <a:off x="2680010" y="1695397"/>
            <a:ext cx="6831980" cy="3457912"/>
          </a:xfrm>
          <a:prstGeom prst="rect">
            <a:avLst/>
          </a:prstGeom>
        </p:spPr>
      </p:pic>
    </p:spTree>
    <p:extLst>
      <p:ext uri="{BB962C8B-B14F-4D97-AF65-F5344CB8AC3E}">
        <p14:creationId xmlns:p14="http://schemas.microsoft.com/office/powerpoint/2010/main" val="1310040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2">
            <a:hlinkClick r:id="" action="ppaction://media"/>
            <a:extLst>
              <a:ext uri="{FF2B5EF4-FFF2-40B4-BE49-F238E27FC236}">
                <a16:creationId xmlns:a16="http://schemas.microsoft.com/office/drawing/2014/main" id="{7A547C44-990F-4187-A7DA-799AA482BBB9}"/>
              </a:ext>
            </a:extLst>
          </p:cNvPr>
          <p:cNvPicPr>
            <a:picLocks noRot="1" noChangeAspect="1"/>
          </p:cNvPicPr>
          <p:nvPr>
            <a:videoFile r:link="rId1"/>
          </p:nvPr>
        </p:nvPicPr>
        <p:blipFill>
          <a:blip r:embed="rId3"/>
          <a:stretch>
            <a:fillRect/>
          </a:stretch>
        </p:blipFill>
        <p:spPr>
          <a:xfrm>
            <a:off x="4544121" y="414686"/>
            <a:ext cx="2824977" cy="5963578"/>
          </a:xfrm>
          <a:prstGeom prst="rect">
            <a:avLst/>
          </a:prstGeom>
        </p:spPr>
      </p:pic>
    </p:spTree>
    <p:extLst>
      <p:ext uri="{BB962C8B-B14F-4D97-AF65-F5344CB8AC3E}">
        <p14:creationId xmlns:p14="http://schemas.microsoft.com/office/powerpoint/2010/main" val="217320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Obraz 2" descr="Obraz zawierający tekst, okulary, gogle&#10;&#10;Opis wygenerowany automatycznie">
            <a:extLst>
              <a:ext uri="{FF2B5EF4-FFF2-40B4-BE49-F238E27FC236}">
                <a16:creationId xmlns:a16="http://schemas.microsoft.com/office/drawing/2014/main" id="{14DAFFFF-257F-4225-B1EB-440C0A8B6382}"/>
              </a:ext>
            </a:extLst>
          </p:cNvPr>
          <p:cNvPicPr>
            <a:picLocks noChangeAspect="1"/>
          </p:cNvPicPr>
          <p:nvPr/>
        </p:nvPicPr>
        <p:blipFill rotWithShape="1">
          <a:blip r:embed="rId2"/>
          <a:srcRect/>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239795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ED24E8B-FD52-49BF-8DF9-A4D5DC5F7B80}"/>
              </a:ext>
            </a:extLst>
          </p:cNvPr>
          <p:cNvSpPr>
            <a:spLocks noGrp="1"/>
          </p:cNvSpPr>
          <p:nvPr>
            <p:ph type="title"/>
          </p:nvPr>
        </p:nvSpPr>
        <p:spPr/>
        <p:txBody>
          <a:bodyPr vert="horz" lIns="91440" tIns="45720" rIns="91440" bIns="45720" rtlCol="0" anchor="ctr">
            <a:normAutofit/>
          </a:bodyPr>
          <a:lstStyle/>
          <a:p>
            <a:pPr algn="ctr"/>
            <a:r>
              <a:rPr lang="pl-PL" sz="8000">
                <a:latin typeface="Avenir Next LT Pro"/>
              </a:rPr>
              <a:t>Dziękujemy za uwagę</a:t>
            </a:r>
            <a:endParaRPr lang="pl-PL" sz="8000"/>
          </a:p>
        </p:txBody>
      </p:sp>
    </p:spTree>
    <p:extLst>
      <p:ext uri="{BB962C8B-B14F-4D97-AF65-F5344CB8AC3E}">
        <p14:creationId xmlns:p14="http://schemas.microsoft.com/office/powerpoint/2010/main" val="3930010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5E7943-7F44-4242-98F6-B0CE6FC57B9A}"/>
              </a:ext>
            </a:extLst>
          </p:cNvPr>
          <p:cNvSpPr>
            <a:spLocks noGrp="1"/>
          </p:cNvSpPr>
          <p:nvPr>
            <p:ph type="title"/>
          </p:nvPr>
        </p:nvSpPr>
        <p:spPr/>
        <p:txBody>
          <a:bodyPr/>
          <a:lstStyle/>
          <a:p>
            <a:r>
              <a:rPr lang="pl-PL">
                <a:latin typeface="Avenir Next LT Pro"/>
              </a:rPr>
              <a:t>Źródła</a:t>
            </a:r>
          </a:p>
        </p:txBody>
      </p:sp>
      <p:sp>
        <p:nvSpPr>
          <p:cNvPr id="3" name="Symbol zastępczy zawartości 2">
            <a:extLst>
              <a:ext uri="{FF2B5EF4-FFF2-40B4-BE49-F238E27FC236}">
                <a16:creationId xmlns:a16="http://schemas.microsoft.com/office/drawing/2014/main" id="{0A679B0C-ABDC-413E-A4BD-98843B502C64}"/>
              </a:ext>
            </a:extLst>
          </p:cNvPr>
          <p:cNvSpPr>
            <a:spLocks noGrp="1"/>
          </p:cNvSpPr>
          <p:nvPr>
            <p:ph idx="1"/>
          </p:nvPr>
        </p:nvSpPr>
        <p:spPr/>
        <p:txBody>
          <a:bodyPr vert="horz" lIns="91440" tIns="45720" rIns="91440" bIns="45720" rtlCol="0" anchor="t">
            <a:normAutofit lnSpcReduction="10000"/>
          </a:bodyPr>
          <a:lstStyle/>
          <a:p>
            <a:pPr marL="269875" indent="-269875"/>
            <a:r>
              <a:rPr lang="pl-PL" dirty="0">
                <a:ea typeface="+mn-lt"/>
                <a:cs typeface="+mn-lt"/>
                <a:hlinkClick r:id="rId2"/>
              </a:rPr>
              <a:t>https://developer.apple.com/documentation/</a:t>
            </a:r>
            <a:endParaRPr lang="pl-PL" dirty="0">
              <a:ea typeface="+mn-lt"/>
              <a:cs typeface="+mn-lt"/>
            </a:endParaRPr>
          </a:p>
          <a:p>
            <a:pPr marL="269875" indent="-269875"/>
            <a:r>
              <a:rPr lang="pl-PL" dirty="0">
                <a:ea typeface="+mn-lt"/>
                <a:cs typeface="+mn-lt"/>
              </a:rPr>
              <a:t>https://sii.pl/blog/sprint-przez-historie-sztucznej-inteligencji/</a:t>
            </a:r>
          </a:p>
          <a:p>
            <a:pPr marL="269875" indent="-269875"/>
            <a:r>
              <a:rPr lang="pl-PL" dirty="0">
                <a:ea typeface="+mn-lt"/>
                <a:cs typeface="+mn-lt"/>
                <a:hlinkClick r:id="rId3"/>
              </a:rPr>
              <a:t>https://www.hackingwithswift.com</a:t>
            </a:r>
            <a:endParaRPr lang="pl-PL" dirty="0">
              <a:ea typeface="+mn-lt"/>
              <a:cs typeface="+mn-lt"/>
            </a:endParaRPr>
          </a:p>
          <a:p>
            <a:pPr marL="269875" indent="-269875"/>
            <a:r>
              <a:rPr lang="pl-PL" dirty="0">
                <a:ea typeface="+mn-lt"/>
                <a:cs typeface="+mn-lt"/>
                <a:hlinkClick r:id="rId4"/>
              </a:rPr>
              <a:t>https://www.wikipedia.org</a:t>
            </a:r>
            <a:endParaRPr lang="pl-PL" dirty="0"/>
          </a:p>
          <a:p>
            <a:pPr marL="269875" indent="-269875"/>
            <a:r>
              <a:rPr lang="pl-PL" dirty="0">
                <a:ea typeface="+mn-lt"/>
                <a:cs typeface="+mn-lt"/>
                <a:hlinkClick r:id="rId5"/>
              </a:rPr>
              <a:t>https://www.euautomation.com/pl/automated/magazine/article/krotka-historia-sztucznej-inteligencji</a:t>
            </a:r>
            <a:endParaRPr lang="pl-PL" dirty="0"/>
          </a:p>
          <a:p>
            <a:pPr marL="269875" indent="-269875"/>
            <a:r>
              <a:rPr lang="pl-PL" dirty="0">
                <a:ea typeface="+mn-lt"/>
                <a:cs typeface="+mn-lt"/>
              </a:rPr>
              <a:t>https://matematyka.poznan.pl/artykul/sztuczna-inteligencja-nadchodzi-czyli-krotki-poradnik-jak-zbudowac-inteligentna-maszyne/</a:t>
            </a:r>
            <a:endParaRPr lang="pl-PL" dirty="0"/>
          </a:p>
          <a:p>
            <a:pPr marL="269875" indent="-269875"/>
            <a:r>
              <a:rPr lang="pl-PL"/>
              <a:t>Własna wiedza</a:t>
            </a:r>
          </a:p>
          <a:p>
            <a:pPr marL="269875" indent="-269875"/>
            <a:endParaRPr lang="pl-PL" dirty="0"/>
          </a:p>
        </p:txBody>
      </p:sp>
    </p:spTree>
    <p:extLst>
      <p:ext uri="{BB962C8B-B14F-4D97-AF65-F5344CB8AC3E}">
        <p14:creationId xmlns:p14="http://schemas.microsoft.com/office/powerpoint/2010/main" val="268331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0">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9" name="Freeform: Shape 15">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ytuł 1">
            <a:extLst>
              <a:ext uri="{FF2B5EF4-FFF2-40B4-BE49-F238E27FC236}">
                <a16:creationId xmlns:a16="http://schemas.microsoft.com/office/drawing/2014/main" id="{8A8EF840-9DCC-4902-B6C1-4BF617EF8532}"/>
              </a:ext>
            </a:extLst>
          </p:cNvPr>
          <p:cNvSpPr>
            <a:spLocks noGrp="1"/>
          </p:cNvSpPr>
          <p:nvPr>
            <p:ph type="title"/>
          </p:nvPr>
        </p:nvSpPr>
        <p:spPr>
          <a:xfrm>
            <a:off x="540000" y="540000"/>
            <a:ext cx="4500561" cy="2181946"/>
          </a:xfrm>
        </p:spPr>
        <p:txBody>
          <a:bodyPr anchor="t">
            <a:normAutofit/>
          </a:bodyPr>
          <a:lstStyle/>
          <a:p>
            <a:r>
              <a:rPr lang="pl-PL" sz="4700">
                <a:ea typeface="+mj-lt"/>
                <a:cs typeface="+mj-lt"/>
              </a:rPr>
              <a:t>Opracowanie pierwszego czatbota</a:t>
            </a:r>
            <a:endParaRPr lang="pl-PL" sz="4700"/>
          </a:p>
        </p:txBody>
      </p:sp>
      <p:sp>
        <p:nvSpPr>
          <p:cNvPr id="3" name="Symbol zastępczy zawartości 2">
            <a:extLst>
              <a:ext uri="{FF2B5EF4-FFF2-40B4-BE49-F238E27FC236}">
                <a16:creationId xmlns:a16="http://schemas.microsoft.com/office/drawing/2014/main" id="{E96E5679-8282-449C-A097-3B3CFAAF9CE1}"/>
              </a:ext>
            </a:extLst>
          </p:cNvPr>
          <p:cNvSpPr>
            <a:spLocks noGrp="1"/>
          </p:cNvSpPr>
          <p:nvPr>
            <p:ph idx="1"/>
          </p:nvPr>
        </p:nvSpPr>
        <p:spPr>
          <a:xfrm>
            <a:off x="550863" y="2947121"/>
            <a:ext cx="4500562" cy="3361604"/>
          </a:xfrm>
        </p:spPr>
        <p:txBody>
          <a:bodyPr vert="horz" lIns="91440" tIns="45720" rIns="91440" bIns="45720" rtlCol="0" anchor="t">
            <a:normAutofit/>
          </a:bodyPr>
          <a:lstStyle/>
          <a:p>
            <a:pPr marL="269875" indent="-269875">
              <a:lnSpc>
                <a:spcPct val="115000"/>
              </a:lnSpc>
            </a:pPr>
            <a:r>
              <a:rPr lang="pl-PL" sz="1500">
                <a:ea typeface="+mn-lt"/>
                <a:cs typeface="+mn-lt"/>
              </a:rPr>
              <a:t>W 1966 robot o imieniu ELIZA ostał opracowany przez Josepha Weizenbauma z Insytytutu Technologii w Masachusets (MIT). Komunikacja z ELIZĄ prowadzona była, zamiast kodu komputerowego, za pomocą ludzkiego języka. Był to jeden z pierwszych przykładów przetwarzania języka naturalnego. ELIZA to przodek dzisiejszych czatbotów, takich jak Alexa i Siri, które obecne mogą komunikować się zarówno poprzez mowę, jak i tekst. </a:t>
            </a:r>
          </a:p>
          <a:p>
            <a:pPr marL="269875" indent="-269875">
              <a:lnSpc>
                <a:spcPct val="115000"/>
              </a:lnSpc>
            </a:pPr>
            <a:endParaRPr lang="pl-PL" sz="1500"/>
          </a:p>
        </p:txBody>
      </p:sp>
      <p:pic>
        <p:nvPicPr>
          <p:cNvPr id="4" name="Obraz 4" descr="Obraz zawierający tekst&#10;&#10;Opis wygenerowany automatycznie">
            <a:extLst>
              <a:ext uri="{FF2B5EF4-FFF2-40B4-BE49-F238E27FC236}">
                <a16:creationId xmlns:a16="http://schemas.microsoft.com/office/drawing/2014/main" id="{D2CED096-EE59-442E-84D8-9D0774236877}"/>
              </a:ext>
            </a:extLst>
          </p:cNvPr>
          <p:cNvPicPr>
            <a:picLocks noChangeAspect="1"/>
          </p:cNvPicPr>
          <p:nvPr/>
        </p:nvPicPr>
        <p:blipFill>
          <a:blip r:embed="rId2"/>
          <a:stretch>
            <a:fillRect/>
          </a:stretch>
        </p:blipFill>
        <p:spPr>
          <a:xfrm>
            <a:off x="6032488" y="1947367"/>
            <a:ext cx="5151877" cy="2916803"/>
          </a:xfrm>
          <a:prstGeom prst="rect">
            <a:avLst/>
          </a:prstGeom>
        </p:spPr>
      </p:pic>
    </p:spTree>
    <p:extLst>
      <p:ext uri="{BB962C8B-B14F-4D97-AF65-F5344CB8AC3E}">
        <p14:creationId xmlns:p14="http://schemas.microsoft.com/office/powerpoint/2010/main" val="3325413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6" name="Freeform: Shape 15">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ymbol zastępczy zawartości 2">
            <a:extLst>
              <a:ext uri="{FF2B5EF4-FFF2-40B4-BE49-F238E27FC236}">
                <a16:creationId xmlns:a16="http://schemas.microsoft.com/office/drawing/2014/main" id="{2B1BCCE4-83B8-41F5-87A6-BAEDBB696499}"/>
              </a:ext>
            </a:extLst>
          </p:cNvPr>
          <p:cNvSpPr>
            <a:spLocks noGrp="1"/>
          </p:cNvSpPr>
          <p:nvPr>
            <p:ph idx="1"/>
          </p:nvPr>
        </p:nvSpPr>
        <p:spPr>
          <a:xfrm>
            <a:off x="290669" y="1339488"/>
            <a:ext cx="5086000" cy="5424578"/>
          </a:xfrm>
        </p:spPr>
        <p:txBody>
          <a:bodyPr vert="horz" lIns="91440" tIns="45720" rIns="91440" bIns="45720" rtlCol="0" anchor="t">
            <a:normAutofit/>
          </a:bodyPr>
          <a:lstStyle/>
          <a:p>
            <a:pPr marL="269875" indent="-269875">
              <a:lnSpc>
                <a:spcPct val="115000"/>
              </a:lnSpc>
            </a:pPr>
            <a:r>
              <a:rPr lang="pl-PL" sz="1500">
                <a:ea typeface="+mn-lt"/>
                <a:cs typeface="+mn-lt"/>
              </a:rPr>
              <a:t>Kolejnym osiągnięciem  stał się  wykonany w 1969 roku robot Shakey,  który  wykorzystywał „widzenie komputerowe” (computer vision) oraz NLP. Wpisując komendę językiem naturalnym, robot potrafił wykonywać proste czynności np. przestawiać bloczki.</a:t>
            </a:r>
            <a:endParaRPr lang="pl-PL" sz="1500"/>
          </a:p>
          <a:p>
            <a:pPr marL="269875" indent="-269875">
              <a:lnSpc>
                <a:spcPct val="115000"/>
              </a:lnSpc>
            </a:pPr>
            <a:endParaRPr lang="pl-PL" sz="1500"/>
          </a:p>
          <a:p>
            <a:pPr marL="269875" indent="-269875">
              <a:lnSpc>
                <a:spcPct val="115000"/>
              </a:lnSpc>
            </a:pPr>
            <a:br>
              <a:rPr lang="en-US" sz="1500"/>
            </a:br>
            <a:endParaRPr lang="en-US" sz="1500"/>
          </a:p>
        </p:txBody>
      </p:sp>
      <p:pic>
        <p:nvPicPr>
          <p:cNvPr id="4" name="Obraz 4" descr="Obraz zawierający osoba, podłoże, wewnątrz&#10;&#10;Opis wygenerowany automatycznie">
            <a:extLst>
              <a:ext uri="{FF2B5EF4-FFF2-40B4-BE49-F238E27FC236}">
                <a16:creationId xmlns:a16="http://schemas.microsoft.com/office/drawing/2014/main" id="{CD045E53-53A2-4B91-BECC-B322577E7D5C}"/>
              </a:ext>
            </a:extLst>
          </p:cNvPr>
          <p:cNvPicPr>
            <a:picLocks noChangeAspect="1"/>
          </p:cNvPicPr>
          <p:nvPr/>
        </p:nvPicPr>
        <p:blipFill>
          <a:blip r:embed="rId2"/>
          <a:stretch>
            <a:fillRect/>
          </a:stretch>
        </p:blipFill>
        <p:spPr>
          <a:xfrm>
            <a:off x="5753708" y="1442708"/>
            <a:ext cx="6211241" cy="4158437"/>
          </a:xfrm>
          <a:prstGeom prst="rect">
            <a:avLst/>
          </a:prstGeom>
        </p:spPr>
      </p:pic>
    </p:spTree>
    <p:extLst>
      <p:ext uri="{BB962C8B-B14F-4D97-AF65-F5344CB8AC3E}">
        <p14:creationId xmlns:p14="http://schemas.microsoft.com/office/powerpoint/2010/main" val="170517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08298B-525D-4240-B22E-F338C4459E26}"/>
              </a:ext>
            </a:extLst>
          </p:cNvPr>
          <p:cNvSpPr>
            <a:spLocks noGrp="1"/>
          </p:cNvSpPr>
          <p:nvPr>
            <p:ph type="title"/>
          </p:nvPr>
        </p:nvSpPr>
        <p:spPr>
          <a:xfrm>
            <a:off x="456366" y="447073"/>
            <a:ext cx="11101135" cy="1809500"/>
          </a:xfrm>
        </p:spPr>
        <p:txBody>
          <a:bodyPr/>
          <a:lstStyle/>
          <a:p>
            <a:r>
              <a:rPr lang="pl-PL"/>
              <a:t>Zima i lato sztucznej inteligencji</a:t>
            </a:r>
          </a:p>
        </p:txBody>
      </p:sp>
      <p:sp>
        <p:nvSpPr>
          <p:cNvPr id="3" name="Symbol zastępczy zawartości 2">
            <a:extLst>
              <a:ext uri="{FF2B5EF4-FFF2-40B4-BE49-F238E27FC236}">
                <a16:creationId xmlns:a16="http://schemas.microsoft.com/office/drawing/2014/main" id="{1C244C31-4435-4281-ABFF-C6198ABF4663}"/>
              </a:ext>
            </a:extLst>
          </p:cNvPr>
          <p:cNvSpPr>
            <a:spLocks noGrp="1"/>
          </p:cNvSpPr>
          <p:nvPr>
            <p:ph idx="1"/>
          </p:nvPr>
        </p:nvSpPr>
        <p:spPr>
          <a:xfrm>
            <a:off x="233342" y="1822644"/>
            <a:ext cx="11918891" cy="4839201"/>
          </a:xfrm>
        </p:spPr>
        <p:txBody>
          <a:bodyPr vert="horz" lIns="91440" tIns="45720" rIns="91440" bIns="45720" rtlCol="0" anchor="t">
            <a:normAutofit/>
          </a:bodyPr>
          <a:lstStyle/>
          <a:p>
            <a:pPr marL="269875" indent="-269875"/>
            <a:r>
              <a:rPr lang="pl-PL">
                <a:ea typeface="+mn-lt"/>
                <a:cs typeface="+mn-lt"/>
              </a:rPr>
              <a:t>Po przeszło  20 latach  intensywnych prac w 1974 roku nastąpiła „zima” dla sztucznej inteligencji. Pod koniec lat 60 ubiegłego wieku przydatność technologii rozczarowała inwestorów, którzy spodziewali się znacznie większej autonomii budowanych maszyn. Dla naukowców największym problemem są ograniczenia możliwości operacyjnych komputerów oraz małą pojemność pamięci. </a:t>
            </a:r>
          </a:p>
          <a:p>
            <a:pPr marL="269875" indent="-269875"/>
            <a:r>
              <a:rPr lang="pl-PL">
                <a:ea typeface="+mn-lt"/>
                <a:cs typeface="+mn-lt"/>
              </a:rPr>
              <a:t>W 1981 r. odkryto, jak sztuczna inteligencja może zostać wykorzystana do celów komercyjnych, co wznowiło inwestycje w tę dziedzinę. Ed Feigenbaum oraz inne osoby opracowały nowy rodzaj sztucznej inteligencji nazywany systemem ekspertowym. Zamiast koncentrować się na ogólnej inteligencji systemy ekspertowe koncentrowały się na użyciu serii zasad w celu automatyzowania konkretnych zadań i podejmowania konkretnych decyzji w świecie rzeczywistym. Pierwsze pomyślnie opracowane rozwiązanie, znane jaki RI, zostało wprowadzone przez firmę Digital Equipment Corporation w celu konfigurowania zamówień firmy i poprawiania dokładności. Japonia również poczyniła znaczne inwestycje w komputery do obsługi sztucznej inteligencji, a wkrótce w jej ślady poszła Wielka Brytania i reszta Europy.</a:t>
            </a:r>
            <a:endParaRPr lang="pl-PL" dirty="0">
              <a:ea typeface="+mn-lt"/>
              <a:cs typeface="+mn-lt"/>
            </a:endParaRPr>
          </a:p>
        </p:txBody>
      </p:sp>
    </p:spTree>
    <p:extLst>
      <p:ext uri="{BB962C8B-B14F-4D97-AF65-F5344CB8AC3E}">
        <p14:creationId xmlns:p14="http://schemas.microsoft.com/office/powerpoint/2010/main" val="3421376830"/>
      </p:ext>
    </p:extLst>
  </p:cSld>
  <p:clrMapOvr>
    <a:masterClrMapping/>
  </p:clrMapOvr>
  <p:transition spd="slow">
    <p:wip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seq concurrent="1" nextAc="seek">
              <p:cTn id="3"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ytuł 1">
            <a:extLst>
              <a:ext uri="{FF2B5EF4-FFF2-40B4-BE49-F238E27FC236}">
                <a16:creationId xmlns:a16="http://schemas.microsoft.com/office/drawing/2014/main" id="{9C579C6B-8EDD-470D-B19E-705DD03A504D}"/>
              </a:ext>
            </a:extLst>
          </p:cNvPr>
          <p:cNvSpPr>
            <a:spLocks noGrp="1"/>
          </p:cNvSpPr>
          <p:nvPr>
            <p:ph type="title"/>
          </p:nvPr>
        </p:nvSpPr>
        <p:spPr>
          <a:xfrm>
            <a:off x="7086315" y="545126"/>
            <a:ext cx="4554821" cy="2186096"/>
          </a:xfrm>
        </p:spPr>
        <p:txBody>
          <a:bodyPr anchor="t">
            <a:normAutofit/>
          </a:bodyPr>
          <a:lstStyle/>
          <a:p>
            <a:r>
              <a:rPr lang="pl-PL">
                <a:latin typeface="Arial"/>
                <a:cs typeface="Arial"/>
              </a:rPr>
              <a:t>Przełom lat 70 i 80</a:t>
            </a:r>
          </a:p>
        </p:txBody>
      </p:sp>
      <p:pic>
        <p:nvPicPr>
          <p:cNvPr id="5" name="Obraz 5" descr="Obraz zawierający tekst, zegarek&#10;&#10;Opis wygenerowany automatycznie">
            <a:extLst>
              <a:ext uri="{FF2B5EF4-FFF2-40B4-BE49-F238E27FC236}">
                <a16:creationId xmlns:a16="http://schemas.microsoft.com/office/drawing/2014/main" id="{E3630CA9-310B-405A-891F-71EE60D32F80}"/>
              </a:ext>
            </a:extLst>
          </p:cNvPr>
          <p:cNvPicPr>
            <a:picLocks noChangeAspect="1"/>
          </p:cNvPicPr>
          <p:nvPr/>
        </p:nvPicPr>
        <p:blipFill>
          <a:blip r:embed="rId2"/>
          <a:stretch>
            <a:fillRect/>
          </a:stretch>
        </p:blipFill>
        <p:spPr>
          <a:xfrm>
            <a:off x="540000" y="1238904"/>
            <a:ext cx="6049714" cy="4370917"/>
          </a:xfrm>
          <a:prstGeom prst="rect">
            <a:avLst/>
          </a:prstGeom>
        </p:spPr>
      </p:pic>
      <p:sp>
        <p:nvSpPr>
          <p:cNvPr id="3" name="Symbol zastępczy zawartości 2">
            <a:extLst>
              <a:ext uri="{FF2B5EF4-FFF2-40B4-BE49-F238E27FC236}">
                <a16:creationId xmlns:a16="http://schemas.microsoft.com/office/drawing/2014/main" id="{05A612A6-69A6-47C1-840B-B7EF535ED931}"/>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269875" indent="-269875"/>
            <a:r>
              <a:rPr lang="pl-PL">
                <a:ea typeface="+mn-lt"/>
                <a:cs typeface="+mn-lt"/>
              </a:rPr>
              <a:t>Firmy Apple i IBM wprowadziły uniwersalne komputery o większej mocy obliczeniowej niż te wykorzystywane do obsługi sztucznej inteligencji, zmieniając branżę AI. Inwestycje w Ameryce zakończyły się. Podobnie jak w Japonii.</a:t>
            </a:r>
          </a:p>
        </p:txBody>
      </p:sp>
    </p:spTree>
    <p:extLst>
      <p:ext uri="{BB962C8B-B14F-4D97-AF65-F5344CB8AC3E}">
        <p14:creationId xmlns:p14="http://schemas.microsoft.com/office/powerpoint/2010/main" val="66812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1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Obraz 4">
            <a:extLst>
              <a:ext uri="{FF2B5EF4-FFF2-40B4-BE49-F238E27FC236}">
                <a16:creationId xmlns:a16="http://schemas.microsoft.com/office/drawing/2014/main" id="{4FC72EF0-9417-497B-A5E2-205881CB9CCC}"/>
              </a:ext>
            </a:extLst>
          </p:cNvPr>
          <p:cNvPicPr>
            <a:picLocks noChangeAspect="1"/>
          </p:cNvPicPr>
          <p:nvPr/>
        </p:nvPicPr>
        <p:blipFill>
          <a:blip r:embed="rId2"/>
          <a:stretch>
            <a:fillRect/>
          </a:stretch>
        </p:blipFill>
        <p:spPr>
          <a:xfrm>
            <a:off x="75366" y="792856"/>
            <a:ext cx="7471493" cy="5393111"/>
          </a:xfrm>
          <a:prstGeom prst="rect">
            <a:avLst/>
          </a:prstGeom>
        </p:spPr>
      </p:pic>
      <p:sp>
        <p:nvSpPr>
          <p:cNvPr id="3" name="Symbol zastępczy zawartości 2">
            <a:extLst>
              <a:ext uri="{FF2B5EF4-FFF2-40B4-BE49-F238E27FC236}">
                <a16:creationId xmlns:a16="http://schemas.microsoft.com/office/drawing/2014/main" id="{98B3E4CB-C37F-4503-B27E-2C5C8FB0A36E}"/>
              </a:ext>
            </a:extLst>
          </p:cNvPr>
          <p:cNvSpPr>
            <a:spLocks noGrp="1"/>
          </p:cNvSpPr>
          <p:nvPr>
            <p:ph idx="1"/>
          </p:nvPr>
        </p:nvSpPr>
        <p:spPr>
          <a:xfrm>
            <a:off x="7670916" y="2240877"/>
            <a:ext cx="4397683" cy="4095726"/>
          </a:xfrm>
        </p:spPr>
        <p:txBody>
          <a:bodyPr vert="horz" lIns="91440" tIns="45720" rIns="91440" bIns="45720" rtlCol="0" anchor="t">
            <a:normAutofit/>
          </a:bodyPr>
          <a:lstStyle/>
          <a:p>
            <a:pPr marL="269875" indent="-269875"/>
            <a:r>
              <a:rPr lang="pl-PL">
                <a:ea typeface="+mn-lt"/>
                <a:cs typeface="+mn-lt"/>
              </a:rPr>
              <a:t>Zgodnie z zasadą Moorea, która mówi, że” ilość tranzystorów na procesorach podwaja się średnio co dwa lata” udało się przeskoczyć  dotychczasowe ograniczenia AI.</a:t>
            </a:r>
            <a:endParaRPr lang="pl-PL"/>
          </a:p>
        </p:txBody>
      </p:sp>
    </p:spTree>
    <p:extLst>
      <p:ext uri="{BB962C8B-B14F-4D97-AF65-F5344CB8AC3E}">
        <p14:creationId xmlns:p14="http://schemas.microsoft.com/office/powerpoint/2010/main" val="547544959"/>
      </p:ext>
    </p:extLst>
  </p:cSld>
  <p:clrMapOvr>
    <a:masterClrMapping/>
  </p:clrMapOvr>
</p:sld>
</file>

<file path=ppt/theme/theme1.xml><?xml version="1.0" encoding="utf-8"?>
<a:theme xmlns:a="http://schemas.openxmlformats.org/drawingml/2006/main" name="GlowVTI">
  <a:themeElements>
    <a:clrScheme name="AnalogousFromDarkSeedLeftStep">
      <a:dk1>
        <a:srgbClr val="000000"/>
      </a:dk1>
      <a:lt1>
        <a:srgbClr val="FFFFFF"/>
      </a:lt1>
      <a:dk2>
        <a:srgbClr val="1B2830"/>
      </a:dk2>
      <a:lt2>
        <a:srgbClr val="F0F3F1"/>
      </a:lt2>
      <a:accent1>
        <a:srgbClr val="C34DB4"/>
      </a:accent1>
      <a:accent2>
        <a:srgbClr val="8F3BB1"/>
      </a:accent2>
      <a:accent3>
        <a:srgbClr val="704DC3"/>
      </a:accent3>
      <a:accent4>
        <a:srgbClr val="3F4DB3"/>
      </a:accent4>
      <a:accent5>
        <a:srgbClr val="4D8CC3"/>
      </a:accent5>
      <a:accent6>
        <a:srgbClr val="3BACB1"/>
      </a:accent6>
      <a:hlink>
        <a:srgbClr val="3F6FBF"/>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45</Slides>
  <Notes>0</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GlowVTI</vt:lpstr>
      <vt:lpstr>Sztuczna inteligencja</vt:lpstr>
      <vt:lpstr>Historia  sztucznej inteligencji</vt:lpstr>
      <vt:lpstr>Co to jest sztuczna inteligencja?</vt:lpstr>
      <vt:lpstr>Początki </vt:lpstr>
      <vt:lpstr>Opracowanie pierwszego czatbota</vt:lpstr>
      <vt:lpstr>PowerPoint Presentation</vt:lpstr>
      <vt:lpstr>Zima i lato sztucznej inteligencji</vt:lpstr>
      <vt:lpstr>Przełom lat 70 i 80</vt:lpstr>
      <vt:lpstr>PowerPoint Presentation</vt:lpstr>
      <vt:lpstr>Ważne osiągnięcia</vt:lpstr>
      <vt:lpstr>Sztuczna inteligencja dzisiaj</vt:lpstr>
      <vt:lpstr>Jak działa sztuczna inteligencja</vt:lpstr>
      <vt:lpstr>Interpretacje sztucznej inteligencji</vt:lpstr>
      <vt:lpstr>Sztuczna  inteligencja a uczenie maszynowe </vt:lpstr>
      <vt:lpstr>Tworzenie modelu</vt:lpstr>
      <vt:lpstr>Sztuczna inteligencja a poznawcze interfejsy API </vt:lpstr>
      <vt:lpstr>Sztuczna inteligencja a nauka o danych </vt:lpstr>
      <vt:lpstr>Sztuczna inteligencja a robotyka </vt:lpstr>
      <vt:lpstr>Automatyka</vt:lpstr>
      <vt:lpstr>Przykłady automatyki</vt:lpstr>
      <vt:lpstr>Big data</vt:lpstr>
      <vt:lpstr>Profilowanie użytkowników jako przykład automatyki</vt:lpstr>
      <vt:lpstr>Matematyka a sztuczna inteligencja</vt:lpstr>
      <vt:lpstr>Tworzenie aplikacji</vt:lpstr>
      <vt:lpstr>PowerPoint Presentation</vt:lpstr>
      <vt:lpstr>PowerPoint Presentation</vt:lpstr>
      <vt:lpstr>PowerPoint Presentation</vt:lpstr>
      <vt:lpstr>PowerPoint Presentation</vt:lpstr>
      <vt:lpstr>Przygotowywanie danych</vt:lpstr>
      <vt:lpstr>PowerPoint Presentation</vt:lpstr>
      <vt:lpstr>PowerPoint Presentation</vt:lpstr>
      <vt:lpstr>Tworzenie projektu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Dziękujemy za uwagę</vt:lpstr>
      <vt:lpstr>Źródła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
  <cp:lastModifiedBy>Milosz Gibala</cp:lastModifiedBy>
  <cp:revision>139</cp:revision>
  <dcterms:created xsi:type="dcterms:W3CDTF">2021-05-25T15:01:05Z</dcterms:created>
  <dcterms:modified xsi:type="dcterms:W3CDTF">2022-01-31T16:26:06Z</dcterms:modified>
</cp:coreProperties>
</file>